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handoutMasterIdLst>
    <p:handoutMasterId r:id="rId22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3" r:id="rId12"/>
    <p:sldId id="266" r:id="rId13"/>
    <p:sldId id="267" r:id="rId14"/>
    <p:sldId id="268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12394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824789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237183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64957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061972" algn="l" defTabSz="8247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474366" algn="l" defTabSz="8247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2886761" algn="l" defTabSz="8247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299155" algn="l" defTabSz="8247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44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0929"/>
  </p:normalViewPr>
  <p:slideViewPr>
    <p:cSldViewPr showGuides="1">
      <p:cViewPr varScale="1">
        <p:scale>
          <a:sx n="101" d="100"/>
          <a:sy n="101" d="100"/>
        </p:scale>
        <p:origin x="132" y="282"/>
      </p:cViewPr>
      <p:guideLst>
        <p:guide orient="horz" pos="2160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9386A-4E78-4F2D-B0D4-8D33C5B617B9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0433C-1C68-4DA0-A7A3-7C29D19E9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74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1" y="990600"/>
            <a:ext cx="8686800" cy="1676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 b="1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61416" y="3973158"/>
            <a:ext cx="4753984" cy="169164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l">
              <a:buFontTx/>
              <a:buNone/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dirty="0" smtClean="0"/>
          </a:p>
        </p:txBody>
      </p:sp>
      <p:pic>
        <p:nvPicPr>
          <p:cNvPr id="4104" name="PPP_AMEDI_TLE_Healthy.AVI">
            <a:hlinkClick r:id="" action="ppaction://media"/>
          </p:cNvPr>
          <p:cNvPicPr>
            <a:picLocks noChangeAspect="1" noChangeArrowheads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3580332"/>
            <a:ext cx="4118661" cy="21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21604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6BD4-F51C-402F-A8D7-FD37E6D927C8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731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E717A-7CBC-46A0-86D2-0CA393ABEA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4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10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1604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6BD4-F51C-402F-A8D7-FD37E6D927C8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731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E717A-7CBC-46A0-86D2-0CA393ABE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2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371600" y="0"/>
            <a:ext cx="777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1937" y="182586"/>
            <a:ext cx="1713463" cy="61420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2887" y="182586"/>
            <a:ext cx="5691761" cy="61420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1604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6BD4-F51C-402F-A8D7-FD37E6D927C8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731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E717A-7CBC-46A0-86D2-0CA393ABE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0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1604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6BD4-F51C-402F-A8D7-FD37E6D927C8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731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E717A-7CBC-46A0-86D2-0CA393ABE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2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371600" y="0"/>
            <a:ext cx="777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923137"/>
            <a:ext cx="7543800" cy="136270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581399"/>
            <a:ext cx="7543800" cy="1341737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394" indent="0">
              <a:buNone/>
              <a:defRPr sz="1600"/>
            </a:lvl2pPr>
            <a:lvl3pPr marL="824789" indent="0">
              <a:buNone/>
              <a:defRPr sz="1400"/>
            </a:lvl3pPr>
            <a:lvl4pPr marL="1237183" indent="0">
              <a:buNone/>
              <a:defRPr sz="1300"/>
            </a:lvl4pPr>
            <a:lvl5pPr marL="1649578" indent="0">
              <a:buNone/>
              <a:defRPr sz="1300"/>
            </a:lvl5pPr>
            <a:lvl6pPr marL="2061972" indent="0">
              <a:buNone/>
              <a:defRPr sz="1300"/>
            </a:lvl6pPr>
            <a:lvl7pPr marL="2474366" indent="0">
              <a:buNone/>
              <a:defRPr sz="1300"/>
            </a:lvl7pPr>
            <a:lvl8pPr marL="2886761" indent="0">
              <a:buNone/>
              <a:defRPr sz="1300"/>
            </a:lvl8pPr>
            <a:lvl9pPr marL="329915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1604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6BD4-F51C-402F-A8D7-FD37E6D927C8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731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E717A-7CBC-46A0-86D2-0CA393ABE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2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2888" y="1295400"/>
            <a:ext cx="3740712" cy="495300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4689" y="1295400"/>
            <a:ext cx="3740711" cy="495300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1604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6BD4-F51C-402F-A8D7-FD37E6D927C8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731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E717A-7CBC-46A0-86D2-0CA393ABE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503" y="1295400"/>
            <a:ext cx="3703320" cy="71786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2503" y="2013267"/>
            <a:ext cx="3703320" cy="423513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6699" y="1295400"/>
            <a:ext cx="3703320" cy="71786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6699" y="2013267"/>
            <a:ext cx="3703320" cy="423513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1604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6BD4-F51C-402F-A8D7-FD37E6D927C8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731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E717A-7CBC-46A0-86D2-0CA393ABEAC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72887" y="196326"/>
            <a:ext cx="7542513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3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1604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6BD4-F51C-402F-A8D7-FD37E6D927C8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731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E717A-7CBC-46A0-86D2-0CA393ABE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3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371600" y="0"/>
            <a:ext cx="777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1604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6BD4-F51C-402F-A8D7-FD37E6D927C8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731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E717A-7CBC-46A0-86D2-0CA393ABE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5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371600" y="0"/>
            <a:ext cx="777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96327"/>
            <a:ext cx="2659614" cy="116188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1330" y="196326"/>
            <a:ext cx="4774070" cy="61282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1358212"/>
            <a:ext cx="2659614" cy="4966387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1604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6BD4-F51C-402F-A8D7-FD37E6D927C8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731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E717A-7CBC-46A0-86D2-0CA393ABE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0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371600" y="0"/>
            <a:ext cx="7772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171" y="4699518"/>
            <a:ext cx="5487258" cy="5665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171" y="510990"/>
            <a:ext cx="5487258" cy="4115373"/>
          </a:xfrm>
        </p:spPr>
        <p:txBody>
          <a:bodyPr/>
          <a:lstStyle>
            <a:lvl1pPr marL="0" indent="0">
              <a:buNone/>
              <a:defRPr sz="2900"/>
            </a:lvl1pPr>
            <a:lvl2pPr marL="412394" indent="0">
              <a:buNone/>
              <a:defRPr sz="2500"/>
            </a:lvl2pPr>
            <a:lvl3pPr marL="824789" indent="0">
              <a:buNone/>
              <a:defRPr sz="2200"/>
            </a:lvl3pPr>
            <a:lvl4pPr marL="1237183" indent="0">
              <a:buNone/>
              <a:defRPr sz="1800"/>
            </a:lvl4pPr>
            <a:lvl5pPr marL="1649578" indent="0">
              <a:buNone/>
              <a:defRPr sz="1800"/>
            </a:lvl5pPr>
            <a:lvl6pPr marL="2061972" indent="0">
              <a:buNone/>
              <a:defRPr sz="1800"/>
            </a:lvl6pPr>
            <a:lvl7pPr marL="2474366" indent="0">
              <a:buNone/>
              <a:defRPr sz="1800"/>
            </a:lvl7pPr>
            <a:lvl8pPr marL="2886761" indent="0">
              <a:buNone/>
              <a:defRPr sz="1800"/>
            </a:lvl8pPr>
            <a:lvl9pPr marL="3299155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171" y="5266117"/>
            <a:ext cx="5487258" cy="8047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1604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6BD4-F51C-402F-A8D7-FD37E6D927C8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731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E717A-7CBC-46A0-86D2-0CA393ABE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5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AVI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AVI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2887" y="196326"/>
            <a:ext cx="7542513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2887" y="1291017"/>
            <a:ext cx="7542513" cy="495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2" name="PPP_AMEDI_TXT_Healthy.AVI">
            <a:hlinkClick r:id="" action="ppaction://media"/>
          </p:cNvPr>
          <p:cNvPicPr>
            <a:picLocks noChangeAspect="1" noChangeArrowheads="1"/>
          </p:cNvPicPr>
          <p:nvPr userDrawn="1"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0" y="3580332"/>
            <a:ext cx="1348576" cy="327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1604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6BD4-F51C-402F-A8D7-FD37E6D927C8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731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E717A-7CBC-46A0-86D2-0CA393ABEA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0" fill="hold"/>
                                        <p:tgtEl>
                                          <p:spTgt spid="10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3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  <p:txStyles>
    <p:titleStyle>
      <a:lvl1pPr algn="l" defTabSz="915001" rtl="0" eaLnBrk="1" fontAlgn="base" hangingPunct="1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+mj-lt"/>
          <a:ea typeface="+mj-ea"/>
          <a:cs typeface="+mj-cs"/>
        </a:defRPr>
      </a:lvl1pPr>
      <a:lvl2pPr algn="l" defTabSz="915001" rtl="0" eaLnBrk="1" fontAlgn="base" hangingPunct="1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Arial" charset="0"/>
        </a:defRPr>
      </a:lvl2pPr>
      <a:lvl3pPr algn="l" defTabSz="915001" rtl="0" eaLnBrk="1" fontAlgn="base" hangingPunct="1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Arial" charset="0"/>
        </a:defRPr>
      </a:lvl3pPr>
      <a:lvl4pPr algn="l" defTabSz="915001" rtl="0" eaLnBrk="1" fontAlgn="base" hangingPunct="1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Arial" charset="0"/>
        </a:defRPr>
      </a:lvl4pPr>
      <a:lvl5pPr algn="l" defTabSz="915001" rtl="0" eaLnBrk="1" fontAlgn="base" hangingPunct="1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Arial" charset="0"/>
        </a:defRPr>
      </a:lvl5pPr>
      <a:lvl6pPr marL="412394" algn="l" defTabSz="915001" rtl="0" eaLnBrk="1" fontAlgn="base" hangingPunct="1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Arial" charset="0"/>
        </a:defRPr>
      </a:lvl6pPr>
      <a:lvl7pPr marL="824789" algn="l" defTabSz="915001" rtl="0" eaLnBrk="1" fontAlgn="base" hangingPunct="1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Arial" charset="0"/>
        </a:defRPr>
      </a:lvl7pPr>
      <a:lvl8pPr marL="1237183" algn="l" defTabSz="915001" rtl="0" eaLnBrk="1" fontAlgn="base" hangingPunct="1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Arial" charset="0"/>
        </a:defRPr>
      </a:lvl8pPr>
      <a:lvl9pPr marL="1649578" algn="l" defTabSz="915001" rtl="0" eaLnBrk="1" fontAlgn="base" hangingPunct="1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Arial" charset="0"/>
        </a:defRPr>
      </a:lvl9pPr>
    </p:titleStyle>
    <p:bodyStyle>
      <a:lvl1pPr marL="342231" indent="-342231" algn="l" defTabSz="915001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3170" indent="-286385" algn="l" defTabSz="915001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rgbClr val="FFFFFF"/>
          </a:solidFill>
          <a:latin typeface="+mn-lt"/>
        </a:defRPr>
      </a:lvl2pPr>
      <a:lvl3pPr marL="1142676" indent="-227677" algn="l" defTabSz="915001" rtl="0" eaLnBrk="1" fontAlgn="base" hangingPunct="1">
        <a:spcBef>
          <a:spcPct val="20000"/>
        </a:spcBef>
        <a:spcAft>
          <a:spcPct val="0"/>
        </a:spcAft>
        <a:buChar char="•"/>
        <a:defRPr sz="1900">
          <a:solidFill>
            <a:srgbClr val="FFFFFF"/>
          </a:solidFill>
          <a:latin typeface="+mn-lt"/>
        </a:defRPr>
      </a:lvl3pPr>
      <a:lvl4pPr marL="1599461" indent="-227677" algn="l" defTabSz="915001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FFFFFF"/>
          </a:solidFill>
          <a:latin typeface="+mn-lt"/>
        </a:defRPr>
      </a:lvl4pPr>
      <a:lvl5pPr marL="2057677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5pPr>
      <a:lvl6pPr marL="2470071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6pPr>
      <a:lvl7pPr marL="2882465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7pPr>
      <a:lvl8pPr marL="3294860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8pPr>
      <a:lvl9pPr marL="3707254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394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789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183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578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972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366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761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9155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Medicines and Drugs</a:t>
            </a:r>
            <a:br>
              <a:rPr lang="en-US" dirty="0" smtClean="0"/>
            </a:br>
            <a:r>
              <a:rPr lang="en-US" dirty="0" smtClean="0"/>
              <a:t>Ch. 19 and 22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Scott</a:t>
            </a:r>
            <a:endParaRPr lang="en-US" dirty="0" smtClean="0"/>
          </a:p>
          <a:p>
            <a:r>
              <a:rPr lang="en-US" dirty="0" smtClean="0"/>
              <a:t>Health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3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Use- A High Risk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u="sng" dirty="0"/>
              <a:t>Substance abuse:</a:t>
            </a:r>
            <a:r>
              <a:rPr lang="en-US" dirty="0"/>
              <a:t>  </a:t>
            </a:r>
            <a:r>
              <a:rPr lang="en-US" i="1" dirty="0"/>
              <a:t>any unnecessary or improper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use of chemical substances for nonmedical purposes. </a:t>
            </a:r>
            <a:endParaRPr lang="en-US" dirty="0"/>
          </a:p>
          <a:p>
            <a:pPr lvl="0"/>
            <a:r>
              <a:rPr lang="en-US" b="1" u="sng" dirty="0"/>
              <a:t>Illegal Drugs: </a:t>
            </a:r>
            <a:r>
              <a:rPr lang="en-US" i="1" dirty="0"/>
              <a:t>Chemical substances that people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of any age may not lawfully manufacture, possess, buy, or sell. </a:t>
            </a:r>
            <a:endParaRPr lang="en-US" dirty="0"/>
          </a:p>
          <a:p>
            <a:pPr lvl="0"/>
            <a:r>
              <a:rPr lang="en-US" b="1" u="sng" dirty="0"/>
              <a:t>Illicit drug use</a:t>
            </a:r>
            <a:r>
              <a:rPr lang="en-US" i="1" dirty="0" smtClean="0"/>
              <a:t>: Using/selling of any substance that is illegal or otherwise not permitted to be used in that manner</a:t>
            </a:r>
            <a:r>
              <a:rPr lang="en-US" i="1" dirty="0" smtClean="0"/>
              <a:t>.  Like using aerosol cans to get high, that’s not their intended purpose. 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1472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Influences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644" y="1215418"/>
            <a:ext cx="7542513" cy="4957383"/>
          </a:xfrm>
        </p:spPr>
        <p:txBody>
          <a:bodyPr/>
          <a:lstStyle/>
          <a:p>
            <a:pPr marL="0" lvl="0" indent="0">
              <a:buNone/>
            </a:pPr>
            <a:r>
              <a:rPr lang="en-US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Factors that influence decisions about drugs:  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lvl="0"/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Peer pressure</a:t>
            </a:r>
          </a:p>
          <a:p>
            <a:pPr lvl="0"/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Family members</a:t>
            </a:r>
          </a:p>
          <a:p>
            <a:pPr lvl="0"/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Role Models</a:t>
            </a:r>
          </a:p>
          <a:p>
            <a:pPr lvl="0"/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Media messages</a:t>
            </a:r>
          </a:p>
          <a:p>
            <a:pPr lvl="0"/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Perceptions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65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Health Consequences of Drug Use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u="sng" dirty="0">
                <a:solidFill>
                  <a:srgbClr val="00B050"/>
                </a:solidFill>
              </a:rPr>
              <a:t>Physical</a:t>
            </a:r>
            <a:r>
              <a:rPr lang="en-US" dirty="0">
                <a:solidFill>
                  <a:srgbClr val="00B050"/>
                </a:solidFill>
              </a:rPr>
              <a:t>—harms users brain, heart, lungs, all vital organs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pPr lvl="0"/>
            <a:r>
              <a:rPr lang="en-US" b="1" u="sng" dirty="0">
                <a:solidFill>
                  <a:srgbClr val="00B050"/>
                </a:solidFill>
              </a:rPr>
              <a:t>Mental/Emotional</a:t>
            </a:r>
            <a:r>
              <a:rPr lang="en-US" dirty="0">
                <a:solidFill>
                  <a:srgbClr val="00B050"/>
                </a:solidFill>
              </a:rPr>
              <a:t>— distort reasoning, thinking, decision making.  Lose control over behavior, morals, values.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 </a:t>
            </a:r>
          </a:p>
          <a:p>
            <a:pPr lvl="0"/>
            <a:r>
              <a:rPr lang="en-US" b="1" u="sng" dirty="0">
                <a:solidFill>
                  <a:srgbClr val="00B050"/>
                </a:solidFill>
              </a:rPr>
              <a:t>Social</a:t>
            </a:r>
            <a:r>
              <a:rPr lang="en-US" dirty="0">
                <a:solidFill>
                  <a:srgbClr val="00B050"/>
                </a:solidFill>
              </a:rPr>
              <a:t>— say/do things they regret later, neg. effect on relationships, expelled/suspended from school, drop out of school, get involved with crimes. 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63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Consequences of Drug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Loss </a:t>
            </a:r>
            <a:r>
              <a:rPr lang="en-US" dirty="0"/>
              <a:t>of control of emotional health which can lead to violence.</a:t>
            </a:r>
          </a:p>
          <a:p>
            <a:pPr lvl="0"/>
            <a:r>
              <a:rPr lang="en-US" dirty="0"/>
              <a:t>Relaxation of inhibitions—which could lead to unprotected sex which could lead to unintended pregnancies &amp;/or STD’S.</a:t>
            </a:r>
          </a:p>
          <a:p>
            <a:pPr lvl="0"/>
            <a:r>
              <a:rPr lang="en-US" dirty="0"/>
              <a:t>Court fines, legal fees, probation, jail time, &amp; suspension of license.</a:t>
            </a:r>
          </a:p>
          <a:p>
            <a:pPr lvl="0"/>
            <a:r>
              <a:rPr lang="en-US" dirty="0"/>
              <a:t>Affects family &amp; friends</a:t>
            </a:r>
          </a:p>
          <a:p>
            <a:pPr lvl="0"/>
            <a:r>
              <a:rPr lang="en-US" dirty="0"/>
              <a:t>Can cause considerable harm to developing fetuses, infants, &amp; children including HIV transmission during pregnancy.  </a:t>
            </a:r>
          </a:p>
          <a:p>
            <a:pPr lvl="0"/>
            <a:r>
              <a:rPr lang="en-US" dirty="0"/>
              <a:t>Often abuse &amp;/or neglect to children of abusers.  </a:t>
            </a:r>
          </a:p>
          <a:p>
            <a:pPr lvl="0"/>
            <a:r>
              <a:rPr lang="en-US" dirty="0"/>
              <a:t>Costs to society in the way of crime, vehicle accidents, lost work hours &amp; productivity.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62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Anabolic Androgenic Steroids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02166"/>
            <a:ext cx="6551312" cy="5030331"/>
          </a:xfrm>
        </p:spPr>
        <p:txBody>
          <a:bodyPr/>
          <a:lstStyle/>
          <a:p>
            <a:pPr lvl="0"/>
            <a:r>
              <a:rPr lang="en-US" sz="2000" dirty="0"/>
              <a:t>These are</a:t>
            </a:r>
            <a:r>
              <a:rPr lang="en-US" sz="2000" i="1" dirty="0"/>
              <a:t>: </a:t>
            </a:r>
            <a:r>
              <a:rPr lang="en-US" sz="2000" i="1" u="sng" dirty="0"/>
              <a:t>synthetic substances that are similar to testosterone, builds muscles</a:t>
            </a:r>
            <a:r>
              <a:rPr lang="en-US" sz="2000" i="1" u="sng" dirty="0" smtClean="0"/>
              <a:t>.</a:t>
            </a:r>
            <a:endParaRPr lang="en-US" sz="2000" dirty="0"/>
          </a:p>
          <a:p>
            <a:pPr lvl="0"/>
            <a:r>
              <a:rPr lang="en-US" sz="2000" i="1" dirty="0"/>
              <a:t>Anabolic </a:t>
            </a:r>
            <a:r>
              <a:rPr lang="en-US" sz="2000" dirty="0"/>
              <a:t>refers to </a:t>
            </a:r>
            <a:r>
              <a:rPr lang="en-US" sz="2000" u="sng" dirty="0"/>
              <a:t>muscle building</a:t>
            </a:r>
            <a:endParaRPr lang="en-US" sz="2000" dirty="0"/>
          </a:p>
          <a:p>
            <a:pPr lvl="0"/>
            <a:r>
              <a:rPr lang="en-US" sz="2000" i="1" dirty="0"/>
              <a:t>Androgenic </a:t>
            </a:r>
            <a:r>
              <a:rPr lang="en-US" sz="2000" dirty="0"/>
              <a:t>refers to increased </a:t>
            </a:r>
            <a:r>
              <a:rPr lang="en-US" sz="2000" u="sng" dirty="0"/>
              <a:t>male</a:t>
            </a:r>
            <a:r>
              <a:rPr lang="en-US" sz="2000" dirty="0"/>
              <a:t> characteristics.</a:t>
            </a:r>
          </a:p>
          <a:p>
            <a:pPr lvl="0"/>
            <a:r>
              <a:rPr lang="en-US" sz="2000" dirty="0"/>
              <a:t>Can cause:</a:t>
            </a:r>
          </a:p>
          <a:p>
            <a:pPr lvl="1"/>
            <a:r>
              <a:rPr lang="en-US" sz="1700" dirty="0" smtClean="0"/>
              <a:t>mood </a:t>
            </a:r>
            <a:r>
              <a:rPr lang="en-US" sz="1700" dirty="0"/>
              <a:t>swings</a:t>
            </a:r>
          </a:p>
          <a:p>
            <a:pPr lvl="1"/>
            <a:r>
              <a:rPr lang="en-US" sz="1700" dirty="0" smtClean="0"/>
              <a:t>impaired </a:t>
            </a:r>
            <a:r>
              <a:rPr lang="en-US" sz="1700" dirty="0"/>
              <a:t>judgment (from the feelings of invincibility)</a:t>
            </a:r>
          </a:p>
          <a:p>
            <a:pPr lvl="1"/>
            <a:r>
              <a:rPr lang="en-US" sz="1700" dirty="0" smtClean="0"/>
              <a:t>Paranoia</a:t>
            </a:r>
          </a:p>
          <a:p>
            <a:pPr lvl="1"/>
            <a:r>
              <a:rPr lang="en-US" sz="1700" dirty="0" smtClean="0"/>
              <a:t>Increased male characteristics in women</a:t>
            </a:r>
            <a:endParaRPr lang="en-US" sz="2000" dirty="0"/>
          </a:p>
          <a:p>
            <a:pPr lvl="0"/>
            <a:r>
              <a:rPr lang="en-US" sz="2000" b="1" dirty="0"/>
              <a:t>All non-prescribed steroids are illegal &amp; dangerous</a:t>
            </a:r>
          </a:p>
          <a:p>
            <a:pPr lvl="0"/>
            <a:r>
              <a:rPr lang="en-US" sz="2000" dirty="0"/>
              <a:t>Tendons &amp; ligaments do NOT get stronger</a:t>
            </a:r>
          </a:p>
          <a:p>
            <a:pPr lvl="0"/>
            <a:r>
              <a:rPr lang="en-US" sz="2000" dirty="0"/>
              <a:t>If needles are shared—danger of disease such as HIV.</a:t>
            </a:r>
          </a:p>
          <a:p>
            <a:pPr lvl="0"/>
            <a:r>
              <a:rPr lang="en-US" sz="2000" dirty="0"/>
              <a:t>Suspension/exclusion from an event or a sports team, monetary fines, &amp; jail time.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8" name="Picture 4" descr="http://health.uml.edu/thc/HealthIssues/Josh%20Gould/la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202166"/>
            <a:ext cx="1905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1.gstatic.com/images?q=tbn:ANd9GcTz9f22yYC_MHz6Ar8A5M92uFMujC2ouN0Ob4hr9gSwA2rUBIdRig:www.artsandopinion.com/2008_v7_n3/volume_images/steroids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4267200"/>
            <a:ext cx="19812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42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Drug Free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6785" lvl="1" indent="0">
              <a:buNone/>
            </a:pPr>
            <a:r>
              <a:rPr lang="en-US" sz="1800" dirty="0"/>
              <a:t>Peer pressure—the saying “Everyone’s Doing It”</a:t>
            </a:r>
          </a:p>
          <a:p>
            <a:pPr marL="0" indent="0">
              <a:buNone/>
            </a:pPr>
            <a:r>
              <a:rPr lang="en-US" sz="1800" dirty="0"/>
              <a:t>is </a:t>
            </a:r>
            <a:r>
              <a:rPr lang="en-US" sz="1800" b="1" u="sng" dirty="0"/>
              <a:t>NOT</a:t>
            </a:r>
            <a:r>
              <a:rPr lang="en-US" sz="1800" dirty="0"/>
              <a:t> true.  Almost 58% of high school students have never tried marijuana &amp; more than 90% have never tried cocaine.</a:t>
            </a:r>
          </a:p>
          <a:p>
            <a:r>
              <a:rPr lang="en-US" sz="1800" dirty="0"/>
              <a:t>The first—make a </a:t>
            </a:r>
            <a:r>
              <a:rPr lang="en-US" sz="1800" b="1" dirty="0"/>
              <a:t>FIRM </a:t>
            </a:r>
            <a:r>
              <a:rPr lang="en-US" sz="1800" dirty="0"/>
              <a:t>and deliberate decision.  No real friend would talk you into doing something you don’t want to do.</a:t>
            </a:r>
          </a:p>
          <a:p>
            <a:r>
              <a:rPr lang="en-US" sz="1800" dirty="0"/>
              <a:t>Remember the refusal skills we have talked about (Ch. 2)</a:t>
            </a:r>
          </a:p>
          <a:p>
            <a:pPr marL="456785" lvl="1" indent="0">
              <a:buNone/>
            </a:pPr>
            <a:r>
              <a:rPr lang="en-US" sz="1800" b="1" i="1" dirty="0" smtClean="0"/>
              <a:t>School </a:t>
            </a:r>
            <a:r>
              <a:rPr lang="en-US" sz="1800" b="1" i="1" dirty="0"/>
              <a:t>Efforts:</a:t>
            </a:r>
            <a:endParaRPr lang="en-US" sz="1800" dirty="0"/>
          </a:p>
          <a:p>
            <a:pPr lvl="0"/>
            <a:r>
              <a:rPr lang="en-US" sz="1800" dirty="0"/>
              <a:t>Drug-free school zones (within 1,000 feet of a school) which includes selling penalties being more severe.</a:t>
            </a:r>
          </a:p>
          <a:p>
            <a:pPr lvl="0"/>
            <a:r>
              <a:rPr lang="en-US" sz="1800" dirty="0"/>
              <a:t>Drug education classes</a:t>
            </a:r>
          </a:p>
          <a:p>
            <a:pPr lvl="0"/>
            <a:r>
              <a:rPr lang="en-US" sz="1800" dirty="0"/>
              <a:t>Zero-tolerance policies</a:t>
            </a:r>
          </a:p>
          <a:p>
            <a:pPr lvl="0"/>
            <a:r>
              <a:rPr lang="en-US" sz="1800" dirty="0"/>
              <a:t>Suspensions</a:t>
            </a:r>
          </a:p>
          <a:p>
            <a:pPr lvl="0"/>
            <a:r>
              <a:rPr lang="en-US" sz="1800" dirty="0"/>
              <a:t>Expulsions</a:t>
            </a:r>
          </a:p>
          <a:p>
            <a:pPr lvl="0"/>
            <a:r>
              <a:rPr lang="en-US" sz="1800" dirty="0"/>
              <a:t>Police</a:t>
            </a:r>
          </a:p>
          <a:p>
            <a:pPr lvl="0"/>
            <a:r>
              <a:rPr lang="en-US" sz="1800" dirty="0"/>
              <a:t>Security guards</a:t>
            </a:r>
          </a:p>
          <a:p>
            <a:pPr lvl="0"/>
            <a:r>
              <a:rPr lang="en-US" sz="1800" dirty="0"/>
              <a:t>Locker searches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3811012"/>
            <a:ext cx="365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i="1" dirty="0">
                <a:solidFill>
                  <a:srgbClr val="FF0000"/>
                </a:solidFill>
              </a:rPr>
              <a:t>Alternatives to drug abuse:</a:t>
            </a:r>
            <a:endParaRPr lang="en-US" sz="2400" dirty="0">
              <a:solidFill>
                <a:srgbClr val="FF0000"/>
              </a:solidFill>
            </a:endParaRP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Get involved in school activities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Get involved in community activities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Choose friends who value a drug free lifestyle</a:t>
            </a:r>
          </a:p>
        </p:txBody>
      </p:sp>
    </p:spTree>
    <p:extLst>
      <p:ext uri="{BB962C8B-B14F-4D97-AF65-F5344CB8AC3E}">
        <p14:creationId xmlns:p14="http://schemas.microsoft.com/office/powerpoint/2010/main" val="268649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99"/>
                </a:solidFill>
              </a:rPr>
              <a:t>B</a:t>
            </a:r>
            <a:r>
              <a:rPr lang="en-US" dirty="0" smtClean="0">
                <a:solidFill>
                  <a:srgbClr val="FFFF99"/>
                </a:solidFill>
              </a:rPr>
              <a:t>ecoming Drug Free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800" dirty="0">
                <a:solidFill>
                  <a:srgbClr val="FFFF99"/>
                </a:solidFill>
              </a:rPr>
              <a:t>It is never too late to get help.</a:t>
            </a:r>
          </a:p>
          <a:p>
            <a:pPr lvl="0"/>
            <a:r>
              <a:rPr lang="en-US" sz="1800" dirty="0">
                <a:solidFill>
                  <a:srgbClr val="FFFF99"/>
                </a:solidFill>
              </a:rPr>
              <a:t>1</a:t>
            </a:r>
            <a:r>
              <a:rPr lang="en-US" sz="1800" baseline="30000" dirty="0">
                <a:solidFill>
                  <a:srgbClr val="FFFF99"/>
                </a:solidFill>
              </a:rPr>
              <a:t>st</a:t>
            </a:r>
            <a:r>
              <a:rPr lang="en-US" sz="1800" dirty="0">
                <a:solidFill>
                  <a:srgbClr val="FFFF99"/>
                </a:solidFill>
              </a:rPr>
              <a:t> step:  admitting the problem</a:t>
            </a:r>
          </a:p>
          <a:p>
            <a:pPr lvl="0"/>
            <a:r>
              <a:rPr lang="en-US" sz="1800" dirty="0">
                <a:solidFill>
                  <a:srgbClr val="FFFF99"/>
                </a:solidFill>
              </a:rPr>
              <a:t>Places you can turn </a:t>
            </a:r>
            <a:r>
              <a:rPr lang="en-US" sz="1800" dirty="0" smtClean="0">
                <a:solidFill>
                  <a:srgbClr val="FFFF99"/>
                </a:solidFill>
              </a:rPr>
              <a:t>to: individual counseling, support groups, drug </a:t>
            </a:r>
            <a:r>
              <a:rPr lang="en-US" sz="1800" dirty="0">
                <a:solidFill>
                  <a:srgbClr val="FFFF99"/>
                </a:solidFill>
              </a:rPr>
              <a:t>treatment centers</a:t>
            </a:r>
          </a:p>
          <a:p>
            <a:endParaRPr lang="en-US" sz="1800" dirty="0">
              <a:solidFill>
                <a:srgbClr val="FFFF99"/>
              </a:solidFill>
            </a:endParaRPr>
          </a:p>
          <a:p>
            <a:pPr lvl="1"/>
            <a:r>
              <a:rPr lang="en-US" sz="1800" b="1" i="1" dirty="0"/>
              <a:t>What you can do to help a person with a drug problem:</a:t>
            </a:r>
            <a:endParaRPr lang="en-US" sz="1800" dirty="0"/>
          </a:p>
          <a:p>
            <a:pPr lvl="0"/>
            <a:r>
              <a:rPr lang="en-US" sz="1800" dirty="0"/>
              <a:t>Identify sources of help (drug counselors, treatment centers, &amp; support groups)</a:t>
            </a:r>
          </a:p>
          <a:p>
            <a:pPr lvl="0"/>
            <a:r>
              <a:rPr lang="en-US" sz="1800" dirty="0"/>
              <a:t>Talk to the person when he or she is sober.  Express your affection &amp; concern for the person, &amp; describe his or behavior without becoming  judgmental.</a:t>
            </a:r>
          </a:p>
          <a:p>
            <a:pPr lvl="0"/>
            <a:r>
              <a:rPr lang="en-US" sz="1800" dirty="0"/>
              <a:t>Listen to the person’s response.  Be prepared for anger and/or denial.</a:t>
            </a:r>
          </a:p>
          <a:p>
            <a:pPr lvl="0"/>
            <a:r>
              <a:rPr lang="en-US" sz="1800" dirty="0"/>
              <a:t>Discuss the sources of help you have found.  Offer to go with your friend or family member to a counselor or support group.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MARTInkShape-10"/>
          <p:cNvSpPr/>
          <p:nvPr/>
        </p:nvSpPr>
        <p:spPr>
          <a:xfrm>
            <a:off x="1893094" y="1586905"/>
            <a:ext cx="1400176" cy="56159"/>
          </a:xfrm>
          <a:custGeom>
            <a:avLst/>
            <a:gdLst/>
            <a:ahLst/>
            <a:cxnLst/>
            <a:rect l="0" t="0" r="0" b="0"/>
            <a:pathLst>
              <a:path w="1400176" h="56159">
                <a:moveTo>
                  <a:pt x="0" y="56158"/>
                </a:moveTo>
                <a:lnTo>
                  <a:pt x="3792" y="52365"/>
                </a:lnTo>
                <a:lnTo>
                  <a:pt x="5703" y="52042"/>
                </a:lnTo>
                <a:lnTo>
                  <a:pt x="7771" y="52620"/>
                </a:lnTo>
                <a:lnTo>
                  <a:pt x="12185" y="54585"/>
                </a:lnTo>
                <a:lnTo>
                  <a:pt x="43494" y="56130"/>
                </a:lnTo>
                <a:lnTo>
                  <a:pt x="76237" y="56156"/>
                </a:lnTo>
                <a:lnTo>
                  <a:pt x="102134" y="54041"/>
                </a:lnTo>
                <a:lnTo>
                  <a:pt x="128422" y="50503"/>
                </a:lnTo>
                <a:lnTo>
                  <a:pt x="162140" y="49455"/>
                </a:lnTo>
                <a:lnTo>
                  <a:pt x="190123" y="47028"/>
                </a:lnTo>
                <a:lnTo>
                  <a:pt x="224703" y="42889"/>
                </a:lnTo>
                <a:lnTo>
                  <a:pt x="252669" y="38380"/>
                </a:lnTo>
                <a:lnTo>
                  <a:pt x="281063" y="35809"/>
                </a:lnTo>
                <a:lnTo>
                  <a:pt x="309585" y="35047"/>
                </a:lnTo>
                <a:lnTo>
                  <a:pt x="341936" y="31029"/>
                </a:lnTo>
                <a:lnTo>
                  <a:pt x="376657" y="28604"/>
                </a:lnTo>
                <a:lnTo>
                  <a:pt x="412081" y="24093"/>
                </a:lnTo>
                <a:lnTo>
                  <a:pt x="447712" y="21521"/>
                </a:lnTo>
                <a:lnTo>
                  <a:pt x="483405" y="20759"/>
                </a:lnTo>
                <a:lnTo>
                  <a:pt x="509328" y="18465"/>
                </a:lnTo>
                <a:lnTo>
                  <a:pt x="535930" y="15593"/>
                </a:lnTo>
                <a:lnTo>
                  <a:pt x="560983" y="14316"/>
                </a:lnTo>
                <a:lnTo>
                  <a:pt x="587463" y="13749"/>
                </a:lnTo>
                <a:lnTo>
                  <a:pt x="615107" y="13497"/>
                </a:lnTo>
                <a:lnTo>
                  <a:pt x="643268" y="13385"/>
                </a:lnTo>
                <a:lnTo>
                  <a:pt x="669543" y="13335"/>
                </a:lnTo>
                <a:lnTo>
                  <a:pt x="695243" y="12519"/>
                </a:lnTo>
                <a:lnTo>
                  <a:pt x="722541" y="9511"/>
                </a:lnTo>
                <a:lnTo>
                  <a:pt x="748431" y="7644"/>
                </a:lnTo>
                <a:lnTo>
                  <a:pt x="773961" y="7609"/>
                </a:lnTo>
                <a:lnTo>
                  <a:pt x="801183" y="10239"/>
                </a:lnTo>
                <a:lnTo>
                  <a:pt x="829156" y="11937"/>
                </a:lnTo>
                <a:lnTo>
                  <a:pt x="857464" y="12691"/>
                </a:lnTo>
                <a:lnTo>
                  <a:pt x="885920" y="13027"/>
                </a:lnTo>
                <a:lnTo>
                  <a:pt x="912325" y="13176"/>
                </a:lnTo>
                <a:lnTo>
                  <a:pt x="938084" y="13242"/>
                </a:lnTo>
                <a:lnTo>
                  <a:pt x="965407" y="13271"/>
                </a:lnTo>
                <a:lnTo>
                  <a:pt x="993426" y="13285"/>
                </a:lnTo>
                <a:lnTo>
                  <a:pt x="1020960" y="12497"/>
                </a:lnTo>
                <a:lnTo>
                  <a:pt x="1046427" y="9500"/>
                </a:lnTo>
                <a:lnTo>
                  <a:pt x="1073091" y="7640"/>
                </a:lnTo>
                <a:lnTo>
                  <a:pt x="1100023" y="6813"/>
                </a:lnTo>
                <a:lnTo>
                  <a:pt x="1125222" y="6445"/>
                </a:lnTo>
                <a:lnTo>
                  <a:pt x="1149651" y="6282"/>
                </a:lnTo>
                <a:lnTo>
                  <a:pt x="1173737" y="6209"/>
                </a:lnTo>
                <a:lnTo>
                  <a:pt x="1197671" y="6177"/>
                </a:lnTo>
                <a:lnTo>
                  <a:pt x="1221538" y="6163"/>
                </a:lnTo>
                <a:lnTo>
                  <a:pt x="1255170" y="6155"/>
                </a:lnTo>
                <a:lnTo>
                  <a:pt x="1285244" y="6152"/>
                </a:lnTo>
                <a:lnTo>
                  <a:pt x="1320058" y="6151"/>
                </a:lnTo>
                <a:lnTo>
                  <a:pt x="1352877" y="6151"/>
                </a:lnTo>
                <a:lnTo>
                  <a:pt x="1387898" y="6151"/>
                </a:lnTo>
                <a:lnTo>
                  <a:pt x="1391510" y="6151"/>
                </a:lnTo>
                <a:lnTo>
                  <a:pt x="1392017" y="5358"/>
                </a:lnTo>
                <a:lnTo>
                  <a:pt x="1392897" y="0"/>
                </a:lnTo>
                <a:lnTo>
                  <a:pt x="1395088" y="1565"/>
                </a:lnTo>
                <a:lnTo>
                  <a:pt x="1400175" y="615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11"/>
          <p:cNvSpPr/>
          <p:nvPr/>
        </p:nvSpPr>
        <p:spPr>
          <a:xfrm>
            <a:off x="2757488" y="1928813"/>
            <a:ext cx="1035844" cy="28576"/>
          </a:xfrm>
          <a:custGeom>
            <a:avLst/>
            <a:gdLst/>
            <a:ahLst/>
            <a:cxnLst/>
            <a:rect l="0" t="0" r="0" b="0"/>
            <a:pathLst>
              <a:path w="1035844" h="28576">
                <a:moveTo>
                  <a:pt x="0" y="7143"/>
                </a:moveTo>
                <a:lnTo>
                  <a:pt x="33792" y="7143"/>
                </a:lnTo>
                <a:lnTo>
                  <a:pt x="64980" y="7143"/>
                </a:lnTo>
                <a:lnTo>
                  <a:pt x="93004" y="7143"/>
                </a:lnTo>
                <a:lnTo>
                  <a:pt x="127174" y="2234"/>
                </a:lnTo>
                <a:lnTo>
                  <a:pt x="155861" y="661"/>
                </a:lnTo>
                <a:lnTo>
                  <a:pt x="189144" y="196"/>
                </a:lnTo>
                <a:lnTo>
                  <a:pt x="224141" y="58"/>
                </a:lnTo>
                <a:lnTo>
                  <a:pt x="259646" y="17"/>
                </a:lnTo>
                <a:lnTo>
                  <a:pt x="295301" y="5"/>
                </a:lnTo>
                <a:lnTo>
                  <a:pt x="319099" y="2"/>
                </a:lnTo>
                <a:lnTo>
                  <a:pt x="345021" y="0"/>
                </a:lnTo>
                <a:lnTo>
                  <a:pt x="372417" y="0"/>
                </a:lnTo>
                <a:lnTo>
                  <a:pt x="400469" y="0"/>
                </a:lnTo>
                <a:lnTo>
                  <a:pt x="426694" y="0"/>
                </a:lnTo>
                <a:lnTo>
                  <a:pt x="453167" y="0"/>
                </a:lnTo>
                <a:lnTo>
                  <a:pt x="483453" y="0"/>
                </a:lnTo>
                <a:lnTo>
                  <a:pt x="513318" y="0"/>
                </a:lnTo>
                <a:lnTo>
                  <a:pt x="542466" y="793"/>
                </a:lnTo>
                <a:lnTo>
                  <a:pt x="571296" y="3792"/>
                </a:lnTo>
                <a:lnTo>
                  <a:pt x="602101" y="5654"/>
                </a:lnTo>
                <a:lnTo>
                  <a:pt x="633519" y="6481"/>
                </a:lnTo>
                <a:lnTo>
                  <a:pt x="663357" y="6849"/>
                </a:lnTo>
                <a:lnTo>
                  <a:pt x="692494" y="9129"/>
                </a:lnTo>
                <a:lnTo>
                  <a:pt x="721319" y="11995"/>
                </a:lnTo>
                <a:lnTo>
                  <a:pt x="750004" y="13268"/>
                </a:lnTo>
                <a:lnTo>
                  <a:pt x="778629" y="15951"/>
                </a:lnTo>
                <a:lnTo>
                  <a:pt x="806432" y="18995"/>
                </a:lnTo>
                <a:lnTo>
                  <a:pt x="832018" y="20348"/>
                </a:lnTo>
                <a:lnTo>
                  <a:pt x="856619" y="20950"/>
                </a:lnTo>
                <a:lnTo>
                  <a:pt x="890665" y="23405"/>
                </a:lnTo>
                <a:lnTo>
                  <a:pt x="920861" y="27043"/>
                </a:lnTo>
                <a:lnTo>
                  <a:pt x="955716" y="28272"/>
                </a:lnTo>
                <a:lnTo>
                  <a:pt x="990660" y="28535"/>
                </a:lnTo>
                <a:lnTo>
                  <a:pt x="1025895" y="28574"/>
                </a:lnTo>
                <a:lnTo>
                  <a:pt x="1035843" y="285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9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 Signs of Drug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/>
              <a:t>Gets drunk or high regularly, is often drunk or hung over.</a:t>
            </a:r>
          </a:p>
          <a:p>
            <a:pPr lvl="0"/>
            <a:r>
              <a:rPr lang="en-US" sz="2000" dirty="0"/>
              <a:t>Lies about the drugs he or she is using, constantly talks about drugs</a:t>
            </a:r>
          </a:p>
          <a:p>
            <a:pPr lvl="0"/>
            <a:r>
              <a:rPr lang="en-US" sz="2000" dirty="0"/>
              <a:t>Stops participating in activities that were once an important part of his or her life.</a:t>
            </a:r>
          </a:p>
          <a:p>
            <a:pPr lvl="0"/>
            <a:r>
              <a:rPr lang="en-US" sz="2000" dirty="0"/>
              <a:t>Changes eating or sleeping habits, shows rapid weight loss</a:t>
            </a:r>
          </a:p>
          <a:p>
            <a:pPr lvl="0"/>
            <a:r>
              <a:rPr lang="en-US" sz="2000" dirty="0"/>
              <a:t>Takes unnecessary risks, participates in unsafe behaviors</a:t>
            </a:r>
          </a:p>
          <a:p>
            <a:pPr lvl="0"/>
            <a:r>
              <a:rPr lang="en-US" sz="2000" dirty="0"/>
              <a:t>Gets in trouble with authorities, such as school administrators or police.</a:t>
            </a:r>
          </a:p>
          <a:p>
            <a:pPr lvl="0"/>
            <a:r>
              <a:rPr lang="en-US" sz="2000" dirty="0"/>
              <a:t>Seems withdrawn, depressed, tired, &amp; cares less about personal grooming &amp; appearance.</a:t>
            </a:r>
          </a:p>
          <a:p>
            <a:pPr lvl="0"/>
            <a:r>
              <a:rPr lang="en-US" sz="2000" dirty="0"/>
              <a:t>Has red-rimmed eyes &amp; runny nose not related to cold or allergies</a:t>
            </a:r>
          </a:p>
          <a:p>
            <a:pPr lvl="0"/>
            <a:r>
              <a:rPr lang="en-US" sz="2000" dirty="0"/>
              <a:t>Has “blackouts” &amp; forgets what he or she did while under the influence.</a:t>
            </a:r>
          </a:p>
          <a:p>
            <a:pPr lvl="0"/>
            <a:r>
              <a:rPr lang="en-US" sz="2000" dirty="0"/>
              <a:t>Has difficulty concentrating.</a:t>
            </a:r>
          </a:p>
          <a:p>
            <a:r>
              <a:rPr lang="en-US" sz="20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3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Help: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Talk to a trusted adult</a:t>
            </a:r>
          </a:p>
          <a:p>
            <a:pPr lvl="0"/>
            <a:r>
              <a:rPr lang="en-US" dirty="0"/>
              <a:t>Toll-free hotlines</a:t>
            </a:r>
          </a:p>
          <a:p>
            <a:pPr lvl="0"/>
            <a:r>
              <a:rPr lang="en-US" dirty="0"/>
              <a:t>Types of treatment </a:t>
            </a:r>
            <a:r>
              <a:rPr lang="en-US" dirty="0" smtClean="0"/>
              <a:t>centers:</a:t>
            </a:r>
          </a:p>
          <a:p>
            <a:pPr lvl="1"/>
            <a:r>
              <a:rPr lang="en-US" dirty="0" smtClean="0"/>
              <a:t>Outpatient </a:t>
            </a:r>
            <a:r>
              <a:rPr lang="en-US" dirty="0"/>
              <a:t>(usually don’t include </a:t>
            </a:r>
            <a:r>
              <a:rPr lang="en-US" dirty="0" smtClean="0"/>
              <a:t>medications </a:t>
            </a:r>
            <a:r>
              <a:rPr lang="en-US" dirty="0"/>
              <a:t>&amp; do include </a:t>
            </a:r>
            <a:r>
              <a:rPr lang="en-US" dirty="0" smtClean="0"/>
              <a:t>counseling)</a:t>
            </a:r>
          </a:p>
          <a:p>
            <a:pPr lvl="1"/>
            <a:r>
              <a:rPr lang="en-US" dirty="0" smtClean="0"/>
              <a:t>Short-term </a:t>
            </a:r>
            <a:r>
              <a:rPr lang="en-US" dirty="0"/>
              <a:t>(can include residential, </a:t>
            </a:r>
            <a:r>
              <a:rPr lang="en-US" dirty="0" smtClean="0"/>
              <a:t>medication</a:t>
            </a:r>
            <a:r>
              <a:rPr lang="en-US" dirty="0"/>
              <a:t>, &amp; </a:t>
            </a:r>
            <a:r>
              <a:rPr lang="en-US" dirty="0" smtClean="0"/>
              <a:t>out-patient)</a:t>
            </a:r>
          </a:p>
          <a:p>
            <a:pPr lvl="1"/>
            <a:r>
              <a:rPr lang="en-US" dirty="0" smtClean="0"/>
              <a:t>Maintenance  </a:t>
            </a:r>
            <a:r>
              <a:rPr lang="en-US" dirty="0"/>
              <a:t>(intended for heroine </a:t>
            </a:r>
            <a:r>
              <a:rPr lang="en-US" dirty="0" smtClean="0"/>
              <a:t>addicts</a:t>
            </a:r>
            <a:r>
              <a:rPr lang="en-US" dirty="0"/>
              <a:t>, usually includes medication </a:t>
            </a:r>
            <a:r>
              <a:rPr lang="en-US" dirty="0" smtClean="0"/>
              <a:t>therapy.)</a:t>
            </a:r>
          </a:p>
          <a:p>
            <a:pPr lvl="1"/>
            <a:r>
              <a:rPr lang="en-US" dirty="0" smtClean="0"/>
              <a:t>Therapeutic </a:t>
            </a:r>
            <a:r>
              <a:rPr lang="en-US" dirty="0"/>
              <a:t>communities (highly </a:t>
            </a:r>
            <a:r>
              <a:rPr lang="en-US" dirty="0" smtClean="0"/>
              <a:t>structured </a:t>
            </a:r>
            <a:r>
              <a:rPr lang="en-US" dirty="0"/>
              <a:t>residences—for usually 6 to 12 months.)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64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the Test over Substance Abuse?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6000" dirty="0"/>
          </a:p>
          <a:p>
            <a:r>
              <a:rPr lang="en-US" sz="6000" dirty="0" smtClean="0"/>
              <a:t>Start studying NOW!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1246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b="1" i="1" dirty="0" smtClean="0"/>
              <a:t>Classifications</a:t>
            </a:r>
            <a:r>
              <a:rPr lang="en-US" sz="2400" b="1" i="1" dirty="0"/>
              <a:t>:</a:t>
            </a:r>
            <a:endParaRPr lang="en-US" sz="2400" dirty="0"/>
          </a:p>
          <a:p>
            <a:pPr lvl="0"/>
            <a:r>
              <a:rPr lang="en-US" dirty="0"/>
              <a:t>Help prevent disease</a:t>
            </a:r>
          </a:p>
          <a:p>
            <a:pPr lvl="0"/>
            <a:r>
              <a:rPr lang="en-US" dirty="0"/>
              <a:t>Fight pathogens/infectious agents</a:t>
            </a:r>
          </a:p>
          <a:p>
            <a:pPr lvl="0"/>
            <a:r>
              <a:rPr lang="en-US" dirty="0"/>
              <a:t>Relieve pain</a:t>
            </a:r>
          </a:p>
          <a:p>
            <a:pPr lvl="0"/>
            <a:r>
              <a:rPr lang="en-US" dirty="0"/>
              <a:t>Help maintain or restore health &amp; regulate the body’s systems</a:t>
            </a:r>
          </a:p>
          <a:p>
            <a:r>
              <a:rPr lang="en-US" b="1" i="1" dirty="0"/>
              <a:t>Keep in mind: All medicines are drugs, but not all drugs are medicines.  Drugs are any substance that alters the structure or function of the body and/or mind.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06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Some Medicines Prevent Disease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800" dirty="0">
                <a:solidFill>
                  <a:srgbClr val="FF0000"/>
                </a:solidFill>
              </a:rPr>
              <a:t>Vaccines</a:t>
            </a:r>
            <a:r>
              <a:rPr lang="en-US" sz="2800" dirty="0"/>
              <a:t>- </a:t>
            </a:r>
            <a:r>
              <a:rPr lang="en-US" sz="2800" dirty="0" smtClean="0"/>
              <a:t>preparation of dead or weakened pathogens put into the body to prevent a disease.</a:t>
            </a:r>
          </a:p>
          <a:p>
            <a:pPr lvl="3"/>
            <a:r>
              <a:rPr lang="en-US" sz="2700" dirty="0" smtClean="0"/>
              <a:t>Examples: flu shot, chicken pox vaccine, Gardasil </a:t>
            </a:r>
          </a:p>
          <a:p>
            <a:pPr lvl="2"/>
            <a:r>
              <a:rPr lang="en-US" sz="2800" dirty="0" smtClean="0">
                <a:solidFill>
                  <a:srgbClr val="FF0000"/>
                </a:solidFill>
              </a:rPr>
              <a:t>Antitoxins</a:t>
            </a:r>
            <a:r>
              <a:rPr lang="en-US" sz="2800" dirty="0" smtClean="0"/>
              <a:t>- fight bacteria and produces toxic substances to the body, they prevent disease and neutralizes toxins.</a:t>
            </a:r>
          </a:p>
          <a:p>
            <a:pPr lvl="3"/>
            <a:r>
              <a:rPr lang="en-US" sz="2700" dirty="0" smtClean="0"/>
              <a:t>Examples: tetanus shot</a:t>
            </a:r>
            <a:endParaRPr lang="en-US" sz="2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66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Some Medicines Fight Disease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Antibiotics</a:t>
            </a:r>
            <a:r>
              <a:rPr lang="en-US" dirty="0" smtClean="0"/>
              <a:t>- fight and kill off </a:t>
            </a:r>
            <a:r>
              <a:rPr lang="en-US" u="sng" dirty="0" smtClean="0"/>
              <a:t>bacterial</a:t>
            </a:r>
            <a:r>
              <a:rPr lang="en-US" dirty="0" smtClean="0"/>
              <a:t> infections, they do nothing for a virus.  Example: Amoxicillin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Antivirals</a:t>
            </a:r>
            <a:r>
              <a:rPr lang="en-US" dirty="0" smtClean="0"/>
              <a:t>- suppress the symptoms of a viral infection.  They do not kill the virus, your immune system just has to get over it over time.  Example:  Tamiflu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Antifungals</a:t>
            </a:r>
            <a:r>
              <a:rPr lang="en-US" dirty="0" smtClean="0"/>
              <a:t>- kill fungal infections like ring worm and athletes foot.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51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Pain Relievers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Health Promoters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i="1" dirty="0" smtClean="0"/>
              <a:t>-</a:t>
            </a:r>
            <a:r>
              <a:rPr lang="en-US" b="1" i="1" dirty="0" smtClean="0">
                <a:solidFill>
                  <a:srgbClr val="00B0F0"/>
                </a:solidFill>
              </a:rPr>
              <a:t>Pain Relievers</a:t>
            </a:r>
            <a:r>
              <a:rPr lang="en-US" b="1" i="1" dirty="0" smtClean="0"/>
              <a:t>:</a:t>
            </a:r>
          </a:p>
          <a:p>
            <a:pPr lvl="0"/>
            <a:r>
              <a:rPr lang="en-US" dirty="0" smtClean="0"/>
              <a:t>Analgesics </a:t>
            </a:r>
            <a:r>
              <a:rPr lang="en-US" dirty="0"/>
              <a:t>(varies from over the counter drugs to prescription)</a:t>
            </a:r>
          </a:p>
          <a:p>
            <a:r>
              <a:rPr lang="en-US" dirty="0" smtClean="0"/>
              <a:t>Examples: aspirin</a:t>
            </a:r>
            <a:r>
              <a:rPr lang="en-US" dirty="0"/>
              <a:t>, ibuprofen (</a:t>
            </a:r>
            <a:r>
              <a:rPr lang="en-US" dirty="0" err="1"/>
              <a:t>advil</a:t>
            </a:r>
            <a:r>
              <a:rPr lang="en-US" dirty="0"/>
              <a:t>), acetaminophen (</a:t>
            </a:r>
            <a:r>
              <a:rPr lang="en-US" dirty="0" err="1"/>
              <a:t>tylenol</a:t>
            </a:r>
            <a:r>
              <a:rPr lang="en-US" dirty="0"/>
              <a:t>), naproxen (</a:t>
            </a:r>
            <a:r>
              <a:rPr lang="en-US" dirty="0" err="1" smtClean="0"/>
              <a:t>aleve</a:t>
            </a:r>
            <a:r>
              <a:rPr lang="en-US" dirty="0" smtClean="0"/>
              <a:t>), narcotics </a:t>
            </a:r>
            <a:r>
              <a:rPr lang="en-US" dirty="0"/>
              <a:t>(*needs </a:t>
            </a:r>
            <a:r>
              <a:rPr lang="en-US" dirty="0" smtClean="0"/>
              <a:t>prescription)</a:t>
            </a:r>
          </a:p>
          <a:p>
            <a:pPr marL="0" indent="0">
              <a:buNone/>
            </a:pPr>
            <a:r>
              <a:rPr lang="en-US" sz="2400" b="1" i="1" dirty="0"/>
              <a:t>-</a:t>
            </a:r>
            <a:r>
              <a:rPr lang="en-US" sz="2400" b="1" i="1" dirty="0" smtClean="0">
                <a:solidFill>
                  <a:srgbClr val="FFFF00"/>
                </a:solidFill>
              </a:rPr>
              <a:t>Promotes </a:t>
            </a:r>
            <a:r>
              <a:rPr lang="en-US" sz="2400" b="1" i="1" dirty="0">
                <a:solidFill>
                  <a:srgbClr val="FFFF00"/>
                </a:solidFill>
              </a:rPr>
              <a:t>health</a:t>
            </a:r>
            <a:r>
              <a:rPr lang="en-US" sz="2400" b="1" i="1" dirty="0"/>
              <a:t>:</a:t>
            </a:r>
            <a:endParaRPr lang="en-US" sz="2400" dirty="0"/>
          </a:p>
          <a:p>
            <a:pPr lvl="0"/>
            <a:r>
              <a:rPr lang="en-US" dirty="0"/>
              <a:t>Allergy medicines</a:t>
            </a:r>
          </a:p>
          <a:p>
            <a:pPr lvl="0"/>
            <a:r>
              <a:rPr lang="en-US" dirty="0"/>
              <a:t>Body-regulating medicines (such as insulin, inhalers, or cardiovascular)</a:t>
            </a:r>
          </a:p>
          <a:p>
            <a:pPr lvl="0"/>
            <a:r>
              <a:rPr lang="en-US" dirty="0"/>
              <a:t>Antidepressant &amp; antipsychotic medicines</a:t>
            </a:r>
          </a:p>
          <a:p>
            <a:pPr lvl="0"/>
            <a:r>
              <a:rPr lang="en-US" dirty="0"/>
              <a:t>Cancer treatment </a:t>
            </a:r>
            <a:r>
              <a:rPr lang="en-US" dirty="0" smtClean="0"/>
              <a:t>medicines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98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Medication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b="1" i="1" dirty="0"/>
              <a:t>Taking Medicine: describe each and an example</a:t>
            </a:r>
            <a:endParaRPr lang="en-US" sz="2400" dirty="0"/>
          </a:p>
          <a:p>
            <a:pPr lvl="2"/>
            <a:r>
              <a:rPr lang="en-US" sz="2000" b="1" i="1" dirty="0" smtClean="0"/>
              <a:t>Orally- taking by mouth (pill form or liquid form)</a:t>
            </a:r>
            <a:endParaRPr lang="en-US" sz="2000" dirty="0"/>
          </a:p>
          <a:p>
            <a:pPr lvl="2"/>
            <a:r>
              <a:rPr lang="en-US" sz="2000" b="1" i="1" dirty="0" smtClean="0"/>
              <a:t>Topical- put on the skin (ointment)</a:t>
            </a:r>
            <a:endParaRPr lang="en-US" sz="2000" dirty="0"/>
          </a:p>
          <a:p>
            <a:pPr lvl="2"/>
            <a:r>
              <a:rPr lang="en-US" sz="2000" b="1" i="1" dirty="0" smtClean="0"/>
              <a:t>Inhaled- inhaled into the lungs (like an inhaler)</a:t>
            </a:r>
            <a:endParaRPr lang="en-US" sz="2000" dirty="0"/>
          </a:p>
          <a:p>
            <a:pPr lvl="2"/>
            <a:r>
              <a:rPr lang="en-US" sz="2000" b="1" i="1" dirty="0" smtClean="0"/>
              <a:t>Injected- put into the body via a needle (shot)</a:t>
            </a:r>
            <a:endParaRPr lang="en-US" sz="2000" dirty="0"/>
          </a:p>
          <a:p>
            <a:r>
              <a:rPr lang="en-US" dirty="0" smtClean="0">
                <a:solidFill>
                  <a:srgbClr val="FFC000"/>
                </a:solidFill>
              </a:rPr>
              <a:t>Side Effects:</a:t>
            </a:r>
          </a:p>
          <a:p>
            <a:pPr lvl="1"/>
            <a:r>
              <a:rPr lang="en-US" b="1" i="1" dirty="0">
                <a:solidFill>
                  <a:srgbClr val="FFC000"/>
                </a:solidFill>
              </a:rPr>
              <a:t>negative effects that medicines can cause in the body (drowsiness, dizziness, headache)</a:t>
            </a:r>
            <a:endParaRPr lang="en-U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Medicine Reactions and the Body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9574" y="1118871"/>
            <a:ext cx="7542513" cy="4957383"/>
          </a:xfrm>
        </p:spPr>
        <p:txBody>
          <a:bodyPr/>
          <a:lstStyle/>
          <a:p>
            <a:pPr lvl="0"/>
            <a:r>
              <a:rPr lang="en-US" sz="2000" dirty="0">
                <a:solidFill>
                  <a:schemeClr val="accent5"/>
                </a:solidFill>
              </a:rPr>
              <a:t>Additive interaction</a:t>
            </a:r>
            <a:r>
              <a:rPr lang="en-US" sz="2000" dirty="0"/>
              <a:t>:  meds that work together in a positive way.</a:t>
            </a:r>
          </a:p>
          <a:p>
            <a:pPr lvl="0"/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Synergistic effect:  </a:t>
            </a:r>
            <a:r>
              <a:rPr lang="en-US" sz="2000" dirty="0"/>
              <a:t>interaction of 2+ meds, results in a greater effect of one or both.</a:t>
            </a:r>
          </a:p>
          <a:p>
            <a:pPr lvl="0"/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Antagonistic reaction</a:t>
            </a:r>
            <a:r>
              <a:rPr lang="en-US" sz="2000" dirty="0"/>
              <a:t>: effect of one med is cancelled or reduced because of another med.  </a:t>
            </a:r>
          </a:p>
          <a:p>
            <a:pPr lvl="1"/>
            <a:r>
              <a:rPr lang="en-US" sz="2000" b="1" i="1" dirty="0"/>
              <a:t>Other problems:</a:t>
            </a:r>
            <a:endParaRPr lang="en-US" sz="2000" dirty="0"/>
          </a:p>
          <a:p>
            <a:pPr lvl="0"/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Tolerance</a:t>
            </a:r>
            <a:r>
              <a:rPr lang="en-US" sz="2000" dirty="0"/>
              <a:t>:  </a:t>
            </a:r>
            <a:r>
              <a:rPr lang="en-US" sz="2000" i="1" dirty="0"/>
              <a:t>A condition in which the body becomes used to the effect of the medicine &amp; then </a:t>
            </a:r>
            <a:r>
              <a:rPr lang="en-US" sz="2000" i="1" u="sng" dirty="0"/>
              <a:t>requires increasingly larger doses of the </a:t>
            </a:r>
            <a:r>
              <a:rPr lang="en-US" sz="2000" i="1" u="sng" dirty="0" smtClean="0"/>
              <a:t>medicine or a decrease in time between doses </a:t>
            </a:r>
            <a:r>
              <a:rPr lang="en-US" sz="2000" i="1" u="sng" dirty="0"/>
              <a:t>to produce the same effect.</a:t>
            </a:r>
            <a:endParaRPr lang="en-US" sz="2000" u="sng" dirty="0"/>
          </a:p>
          <a:p>
            <a:pPr lvl="0"/>
            <a:r>
              <a:rPr lang="en-US" sz="2000" dirty="0">
                <a:solidFill>
                  <a:srgbClr val="92D050"/>
                </a:solidFill>
              </a:rPr>
              <a:t>Withdrawal</a:t>
            </a:r>
            <a:r>
              <a:rPr lang="en-US" sz="2000" dirty="0"/>
              <a:t>:  </a:t>
            </a:r>
            <a:r>
              <a:rPr lang="en-US" sz="2000" i="1" dirty="0"/>
              <a:t>When a person stops using a medicine on which he or she has a chemical dependence which causes withdrawal symptoms to occur.  Symptoms include nervousness, insomnia, severe headaches, vomiting, </a:t>
            </a:r>
            <a:r>
              <a:rPr lang="en-US" sz="2000" i="1" dirty="0" smtClean="0"/>
              <a:t>chills.  </a:t>
            </a:r>
            <a:r>
              <a:rPr lang="en-US" sz="2000" i="1" dirty="0"/>
              <a:t>When withdrawing the symptoms can ease with time; however, sometimes medical intervention is required.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55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Medicine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u="sng" dirty="0" smtClean="0"/>
              <a:t>Prescription </a:t>
            </a:r>
            <a:r>
              <a:rPr lang="en-US" b="1" u="sng" dirty="0"/>
              <a:t>medicines </a:t>
            </a:r>
            <a:r>
              <a:rPr lang="en-US" dirty="0"/>
              <a:t>- only by a </a:t>
            </a:r>
            <a:r>
              <a:rPr lang="en-US" dirty="0" err="1"/>
              <a:t>Dr’s</a:t>
            </a:r>
            <a:r>
              <a:rPr lang="en-US" dirty="0"/>
              <a:t>. order and only to be filled by a licensed pharmacist.  OTC (over the counter)—use properly following FDA guidelines.</a:t>
            </a:r>
          </a:p>
          <a:p>
            <a:pPr marL="0" lvl="0" indent="0">
              <a:buNone/>
            </a:pPr>
            <a:r>
              <a:rPr lang="en-US" b="1" u="sng" dirty="0"/>
              <a:t>Medicine misuse:</a:t>
            </a:r>
            <a:r>
              <a:rPr lang="en-US" dirty="0"/>
              <a:t> </a:t>
            </a:r>
            <a:r>
              <a:rPr lang="en-US" i="1" dirty="0"/>
              <a:t>(using medicine incorrectly)</a:t>
            </a:r>
            <a:endParaRPr lang="en-US" dirty="0"/>
          </a:p>
          <a:p>
            <a:r>
              <a:rPr lang="en-US" dirty="0" smtClean="0"/>
              <a:t>giving </a:t>
            </a:r>
            <a:r>
              <a:rPr lang="en-US" dirty="0"/>
              <a:t>a prescription medicine to a person for whom it was not prescribed or taking another’s medicine.</a:t>
            </a:r>
          </a:p>
          <a:p>
            <a:r>
              <a:rPr lang="en-US" dirty="0" smtClean="0"/>
              <a:t>taking </a:t>
            </a:r>
            <a:r>
              <a:rPr lang="en-US" dirty="0"/>
              <a:t>too much or too little of a medicine or taking a medicine for a longer or shorter period than prescribed.</a:t>
            </a:r>
          </a:p>
          <a:p>
            <a:r>
              <a:rPr lang="en-US" dirty="0" smtClean="0"/>
              <a:t>discontinuing </a:t>
            </a:r>
            <a:r>
              <a:rPr lang="en-US" dirty="0"/>
              <a:t>a medicine without informing the health care professional.</a:t>
            </a:r>
          </a:p>
          <a:p>
            <a:r>
              <a:rPr lang="en-US" dirty="0" smtClean="0"/>
              <a:t>mixing </a:t>
            </a:r>
            <a:r>
              <a:rPr lang="en-US" dirty="0"/>
              <a:t>medicines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3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Medicine Safety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Medicine Abuse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 </a:t>
            </a:r>
            <a:r>
              <a:rPr lang="en-US" dirty="0"/>
              <a:t>Some people think that medicines that are sold over the counter or are prescribed by a doctor  are safer than illegal drugs and can be abused without caution.  This is untrue and very dangerous!</a:t>
            </a:r>
          </a:p>
          <a:p>
            <a:r>
              <a:rPr lang="en-US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Drug </a:t>
            </a:r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Overdose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  </a:t>
            </a:r>
            <a:r>
              <a:rPr lang="en-US" dirty="0" smtClean="0"/>
              <a:t>When </a:t>
            </a:r>
            <a:r>
              <a:rPr lang="en-US" dirty="0"/>
              <a:t>too much of a drug is in the body and causes death.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23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75590B-10D4-4B85-BE8A-A3FE41800A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Medical health presentation slides with video</Template>
  <TotalTime>156</TotalTime>
  <Words>1388</Words>
  <Application>Microsoft Office PowerPoint</Application>
  <PresentationFormat>On-screen Show (4:3)</PresentationFormat>
  <Paragraphs>144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Arial</vt:lpstr>
      <vt:lpstr>Default Design</vt:lpstr>
      <vt:lpstr>Medicines and Drugs Ch. 19 and 22</vt:lpstr>
      <vt:lpstr>Medicines</vt:lpstr>
      <vt:lpstr>Some Medicines Prevent Disease</vt:lpstr>
      <vt:lpstr>Some Medicines Fight Disease</vt:lpstr>
      <vt:lpstr>Pain Relievers and Health Promoters</vt:lpstr>
      <vt:lpstr>Forms of Medication</vt:lpstr>
      <vt:lpstr>Medicine Reactions and the Body</vt:lpstr>
      <vt:lpstr>Medicine Safety</vt:lpstr>
      <vt:lpstr>Medicine Safety Continued</vt:lpstr>
      <vt:lpstr>Drug Use- A High Risk Behavior</vt:lpstr>
      <vt:lpstr>Influences</vt:lpstr>
      <vt:lpstr>Health Consequences of Drug Use</vt:lpstr>
      <vt:lpstr>Other Consequences of Drug Use</vt:lpstr>
      <vt:lpstr>Anabolic Androgenic Steroids</vt:lpstr>
      <vt:lpstr>Living Drug Free</vt:lpstr>
      <vt:lpstr>Becoming Drug Free</vt:lpstr>
      <vt:lpstr>Warning Signs of Drug Abuse</vt:lpstr>
      <vt:lpstr>Getting Help:</vt:lpstr>
      <vt:lpstr>When is the Test over Substance Abuse?</vt:lpstr>
    </vt:vector>
  </TitlesOfParts>
  <Company>NAFCS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Medicines and Drugs Ch. 19 and 22</dc:title>
  <dc:creator>Kim M. Scott</dc:creator>
  <cp:keywords/>
  <dc:description>2010 animated medical powerpoint template from PresentationPro.com</dc:description>
  <cp:lastModifiedBy>Kim M. Scott</cp:lastModifiedBy>
  <cp:revision>19</cp:revision>
  <cp:lastPrinted>2015-03-18T15:30:54Z</cp:lastPrinted>
  <dcterms:created xsi:type="dcterms:W3CDTF">2014-03-10T16:16:41Z</dcterms:created>
  <dcterms:modified xsi:type="dcterms:W3CDTF">2016-09-23T13:46:06Z</dcterms:modified>
  <cp:category>2010 medical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TC018813499991</vt:lpwstr>
  </property>
</Properties>
</file>