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88A78-D69F-4411-8858-47E7113F6D7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64FB7-9703-481F-BF39-9C523D607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63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73FF-8D4F-4997-A151-5268994D154F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AA92-C23C-49B4-B51B-07329683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0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73FF-8D4F-4997-A151-5268994D154F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AA92-C23C-49B4-B51B-07329683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3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73FF-8D4F-4997-A151-5268994D154F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AA92-C23C-49B4-B51B-07329683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2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73FF-8D4F-4997-A151-5268994D154F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AA92-C23C-49B4-B51B-07329683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8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73FF-8D4F-4997-A151-5268994D154F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AA92-C23C-49B4-B51B-07329683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7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73FF-8D4F-4997-A151-5268994D154F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AA92-C23C-49B4-B51B-07329683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0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73FF-8D4F-4997-A151-5268994D154F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AA92-C23C-49B4-B51B-07329683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1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73FF-8D4F-4997-A151-5268994D154F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AA92-C23C-49B4-B51B-07329683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9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73FF-8D4F-4997-A151-5268994D154F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AA92-C23C-49B4-B51B-07329683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8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73FF-8D4F-4997-A151-5268994D154F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AA92-C23C-49B4-B51B-07329683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3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73FF-8D4F-4997-A151-5268994D154F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AA92-C23C-49B4-B51B-07329683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3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D73FF-8D4F-4997-A151-5268994D154F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7AA92-C23C-49B4-B51B-07329683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arlyhealth.com/videos/cardiovascular/heart_attack_causes" TargetMode="External"/><Relationship Id="rId2" Type="http://schemas.openxmlformats.org/officeDocument/2006/relationships/hyperlink" Target="https://www.youtube.com/watch?v=ZJ4shANmIN8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Jb_BZLhx8k" TargetMode="External"/><Relationship Id="rId2" Type="http://schemas.openxmlformats.org/officeDocument/2006/relationships/hyperlink" Target="https://www.youtube.com/watch?v=uDI5a5Z7gUw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NhXu4X1Iai0" TargetMode="External"/><Relationship Id="rId3" Type="http://schemas.openxmlformats.org/officeDocument/2006/relationships/hyperlink" Target="http://www.youtube.com/watch?v=x4WN1QVwq9k" TargetMode="External"/><Relationship Id="rId7" Type="http://schemas.openxmlformats.org/officeDocument/2006/relationships/hyperlink" Target="http://www.youtube.com/watch?v=l2IU1h9sG7U" TargetMode="External"/><Relationship Id="rId2" Type="http://schemas.openxmlformats.org/officeDocument/2006/relationships/hyperlink" Target="http://www.youtube.com/watch?v=jqRJ-178dV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O5-HQAYB-eE" TargetMode="External"/><Relationship Id="rId11" Type="http://schemas.openxmlformats.org/officeDocument/2006/relationships/hyperlink" Target="https://www.youtube.com/watch?v=EGbt7cjhHHA" TargetMode="External"/><Relationship Id="rId5" Type="http://schemas.openxmlformats.org/officeDocument/2006/relationships/hyperlink" Target="http://www.youtube.com/watch?v=br85ie5aqlM" TargetMode="External"/><Relationship Id="rId10" Type="http://schemas.openxmlformats.org/officeDocument/2006/relationships/hyperlink" Target="https://www.youtube.com/watch?v=e_nIIcZBI54" TargetMode="External"/><Relationship Id="rId4" Type="http://schemas.openxmlformats.org/officeDocument/2006/relationships/hyperlink" Target="http://www.youtube.com/watch?v=QxTnjHvKPRY" TargetMode="External"/><Relationship Id="rId9" Type="http://schemas.openxmlformats.org/officeDocument/2006/relationships/hyperlink" Target="https://www.facebook.com/1day1dance/videos/vb.638123092917126/1077894612273303/?type=2&amp;theate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LwmYNgkAfB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aubql8gD6q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vw0hIs2LEg" TargetMode="External"/><Relationship Id="rId2" Type="http://schemas.openxmlformats.org/officeDocument/2006/relationships/hyperlink" Target="https://www.youtube.com/watch?v=qKiQA5e-f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08000" y="516466"/>
            <a:ext cx="9144000" cy="23876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Ch</a:t>
            </a:r>
            <a:r>
              <a:rPr lang="en-US" sz="4800" dirty="0" smtClean="0"/>
              <a:t> 23 and 25 Diseases Notes</a:t>
            </a:r>
            <a:br>
              <a:rPr lang="en-US" sz="4800" dirty="0" smtClean="0"/>
            </a:br>
            <a:r>
              <a:rPr lang="en-US" sz="4800" dirty="0" smtClean="0"/>
              <a:t>Communicable, </a:t>
            </a:r>
            <a:br>
              <a:rPr lang="en-US" sz="4800" dirty="0" smtClean="0"/>
            </a:br>
            <a:r>
              <a:rPr lang="en-US" sz="4800" dirty="0" smtClean="0"/>
              <a:t>Non-communicable Diseases and Disabilities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08000" y="2904066"/>
            <a:ext cx="9144000" cy="1655762"/>
          </a:xfrm>
        </p:spPr>
        <p:txBody>
          <a:bodyPr/>
          <a:lstStyle/>
          <a:p>
            <a:r>
              <a:rPr lang="en-US" dirty="0" smtClean="0"/>
              <a:t>Mrs. Scott’s Class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4" y="3731947"/>
            <a:ext cx="4179862" cy="3051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258" y="0"/>
            <a:ext cx="3779742" cy="2506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599" y="3043060"/>
            <a:ext cx="5198535" cy="34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7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Cardiovascular Disease: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416" y="1027906"/>
            <a:ext cx="11368216" cy="5696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is it: DISEASE THAT AFFECTS THE HEART AND BLOOD VESSELS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Death Fact: ALMOST 40% OF ALL US DEATHS, #1 KILLER FOR MEN AND WOMEN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Main causes (</a:t>
            </a:r>
            <a:r>
              <a:rPr lang="en-US" dirty="0" err="1"/>
              <a:t>pg</a:t>
            </a:r>
            <a:r>
              <a:rPr lang="en-US" dirty="0"/>
              <a:t> 690): HIGH BLOOD PRESSURE, STIMULANT USE, BEING OVERWT, LACK OF EXERCISE, POOR DIET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Preventions </a:t>
            </a:r>
            <a:r>
              <a:rPr lang="en-US" dirty="0" err="1"/>
              <a:t>pg</a:t>
            </a:r>
            <a:r>
              <a:rPr lang="en-US" dirty="0"/>
              <a:t> 693: AVOID TOBACCO AND OTHER STIMULANT USE, AVOID EXCESSIVE ALCOHOL USE, HAVE BLOOD PRESSURE AND CHOLESTEROL CHECKED, EAT HEALTHY DIET, EXERCISE, MAINTAIN A HEALTHY WT, USE STRESS MANAGEMENT TECHNIQUES.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652" y="0"/>
            <a:ext cx="1758347" cy="216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3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Heart attacks and Strokes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u="sng" dirty="0"/>
              <a:t>Heart Attack:</a:t>
            </a:r>
            <a:endParaRPr lang="en-US" dirty="0"/>
          </a:p>
          <a:p>
            <a:r>
              <a:rPr lang="en-US" dirty="0"/>
              <a:t>What is it: HEART IS DEPRIVED OF BLOOD RESULTING IN DAMAGE TO THE HEART MUSCLE.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Common Symptoms: INTENSE CHEST PAIN, SHORTNESS OF BREATH, ARM PAIN </a:t>
            </a:r>
            <a:r>
              <a:rPr lang="en-US" dirty="0" smtClean="0"/>
              <a:t>(left)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should you do if someone displays the symptoms: CALL 911 RIGHT AWAY!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u="sng" dirty="0"/>
              <a:t>Stroke:</a:t>
            </a:r>
            <a:endParaRPr lang="en-US" dirty="0"/>
          </a:p>
          <a:p>
            <a:r>
              <a:rPr lang="en-US" dirty="0"/>
              <a:t>What is it: BLOOD FLOW TO THE BRAIN IS BLOCKED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Common Symptoms: DIZZINESS, SEVERE HEADACHE, SLURRED SPEECH, CONFUSION, NUMBESS ON ONE SIDE OF THE BODY, DROOPING OF ONE SIDE OF THE FACE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should you do if someone displays the symptoms: CALL 911 RIGHT AWAY</a:t>
            </a:r>
            <a:r>
              <a:rPr lang="en-US" dirty="0" smtClean="0"/>
              <a:t>!</a:t>
            </a:r>
          </a:p>
          <a:p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https://www.youtube.com/watch?v=ZJ4shANmIN8</a:t>
            </a:r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200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www.clearlyhealth.com/videos/cardiovascular/heart_attack_causes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67" y="-312208"/>
            <a:ext cx="10515600" cy="1325563"/>
          </a:xfrm>
        </p:spPr>
        <p:txBody>
          <a:bodyPr/>
          <a:lstStyle/>
          <a:p>
            <a:r>
              <a:rPr lang="en-US" b="1" dirty="0" smtClean="0"/>
              <a:t>Cancer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31336"/>
            <a:ext cx="6227805" cy="6126664"/>
          </a:xfrm>
        </p:spPr>
        <p:txBody>
          <a:bodyPr>
            <a:normAutofit fontScale="85000" lnSpcReduction="10000"/>
          </a:bodyPr>
          <a:lstStyle/>
          <a:p>
            <a:r>
              <a:rPr lang="en-US" sz="3100" dirty="0" smtClean="0"/>
              <a:t>What </a:t>
            </a:r>
            <a:r>
              <a:rPr lang="en-US" sz="3100" dirty="0"/>
              <a:t>is it: UNCONTROLLABLE GROWTH OF ABNORMAL </a:t>
            </a:r>
            <a:r>
              <a:rPr lang="en-US" sz="3100" dirty="0" smtClean="0"/>
              <a:t>CELLS</a:t>
            </a:r>
          </a:p>
          <a:p>
            <a:pPr marL="0" indent="0">
              <a:buNone/>
            </a:pPr>
            <a:endParaRPr lang="en-US" sz="3100" dirty="0"/>
          </a:p>
          <a:p>
            <a:r>
              <a:rPr lang="en-US" sz="3100" dirty="0"/>
              <a:t>Benign: “BE FINE” NON </a:t>
            </a:r>
            <a:r>
              <a:rPr lang="en-US" sz="3100" dirty="0" smtClean="0"/>
              <a:t>CANCEROUS</a:t>
            </a:r>
            <a:endParaRPr lang="en-US" sz="3100" dirty="0"/>
          </a:p>
          <a:p>
            <a:r>
              <a:rPr lang="en-US" sz="3100" dirty="0"/>
              <a:t>Malignant: CANCEROUS</a:t>
            </a:r>
          </a:p>
          <a:p>
            <a:pPr marL="0" indent="0">
              <a:buNone/>
            </a:pPr>
            <a:endParaRPr lang="en-US" sz="3100" dirty="0"/>
          </a:p>
          <a:p>
            <a:r>
              <a:rPr lang="en-US" sz="3100" b="1" dirty="0"/>
              <a:t>Types: </a:t>
            </a:r>
          </a:p>
          <a:p>
            <a:r>
              <a:rPr lang="en-US" sz="3100" dirty="0"/>
              <a:t>Lymphoma- CANCER OF THE IMMUNE SYS.</a:t>
            </a:r>
          </a:p>
          <a:p>
            <a:r>
              <a:rPr lang="en-US" sz="3100" dirty="0"/>
              <a:t>Leukemia- CANCER OF THE BLOOD/BLOOD FORMING ORGANS</a:t>
            </a:r>
          </a:p>
          <a:p>
            <a:r>
              <a:rPr lang="en-US" sz="3100" dirty="0"/>
              <a:t>Carcinomas-CANCER OF THE SKIN, GLANDS, DIGESTIVE TRACTS, LUNGS</a:t>
            </a:r>
          </a:p>
          <a:p>
            <a:r>
              <a:rPr lang="en-US" sz="3100" dirty="0"/>
              <a:t>Sarcomas-CANCER OF THE CONNECTIVE TISSUE (BONES, LIGAMENTS, MUSCLES)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2286" y="0"/>
            <a:ext cx="5739714" cy="53119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Cancer Preventions </a:t>
            </a:r>
            <a:r>
              <a:rPr lang="en-US" sz="3200" dirty="0" err="1"/>
              <a:t>pg</a:t>
            </a:r>
            <a:r>
              <a:rPr lang="en-US" sz="3200" dirty="0"/>
              <a:t> 699: AVOID TOBACCO AND ALCOHOL, PROTECT YOUR SKIN FROM UV RAYS, PRACTICE ABSTINENCE, BE PHYSICALLY ACTIVE, MAINTAIN HEALTHY WT, EAT HEALTHY, RECOGNIZE THE WARNING SIGNS</a:t>
            </a:r>
          </a:p>
          <a:p>
            <a:pPr marL="0" indent="0">
              <a:buNone/>
            </a:pPr>
            <a:r>
              <a:rPr lang="en-US" sz="3200" dirty="0" smtClean="0"/>
              <a:t>Treatments:</a:t>
            </a:r>
          </a:p>
          <a:p>
            <a:r>
              <a:rPr lang="en-US" sz="3200" dirty="0"/>
              <a:t>SURGERY, RADIATION THERAPY, CHEMOTHERAPY, IMMUNOTHERAPY, HORMONE </a:t>
            </a:r>
            <a:r>
              <a:rPr lang="en-US" sz="3200" dirty="0" smtClean="0"/>
              <a:t>THERAPY</a:t>
            </a:r>
          </a:p>
          <a:p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www.youtube.com/watch?v=uDI5a5Z7gUw</a:t>
            </a:r>
            <a:endParaRPr lang="en-US" sz="1800" dirty="0" smtClean="0"/>
          </a:p>
          <a:p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www.youtube.com/watch?v=sJb_BZLhx8k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69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Allergies &amp; Asthma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2450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Allergies:</a:t>
            </a:r>
            <a:endParaRPr lang="en-US" dirty="0"/>
          </a:p>
          <a:p>
            <a:r>
              <a:rPr lang="en-US" dirty="0"/>
              <a:t>Cause: SPECIFIC REACTION OF THE IMMUNE SYS TO A FOREIGN AND FRQUENTLY HARMLESS SUBSTANCE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Symptoms: RUNNY NOSE, ITCHY WATERY EYES, SORE THROAT, SNEEZING, THROAT OR TONGUE SWELLING, HIVES/RASH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Treatment: ANTIHISTAMINES (NORMAL) OR EPIPEN (FOR EXTREME)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866900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Asthma:</a:t>
            </a:r>
            <a:endParaRPr lang="en-US" dirty="0"/>
          </a:p>
          <a:p>
            <a:r>
              <a:rPr lang="en-US" dirty="0"/>
              <a:t>Cause: INFLAMMATION OF THE SMALL AIRWAYS MAKING IT HARD TO BREATHE TYPICALLY BY A SPECIFIC TRIGGER (PET DANDER, MOLD, POLLEN, TOO MUCH EXERCISE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Treatment/Management: INHALER, STAY AWAY FROM TRIGGER, MANAGE STRESS LEVEL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992" y="4638675"/>
            <a:ext cx="2419350" cy="2219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333" y="-34925"/>
            <a:ext cx="2878667" cy="217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Diabetes 1 and 2 (recap)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Diabetes (Type 1)</a:t>
            </a:r>
            <a:endParaRPr lang="en-US" dirty="0"/>
          </a:p>
          <a:p>
            <a:r>
              <a:rPr lang="en-US" dirty="0"/>
              <a:t>Cause: NO KNOWN CAUSE, PANCREAS IS NOT FUNCTIONING AT </a:t>
            </a:r>
            <a:r>
              <a:rPr lang="en-US" dirty="0" smtClean="0"/>
              <a:t>ALL</a:t>
            </a:r>
            <a:endParaRPr lang="en-US" dirty="0"/>
          </a:p>
          <a:p>
            <a:r>
              <a:rPr lang="en-US" dirty="0"/>
              <a:t>Age usually acquired: YOUNG </a:t>
            </a:r>
            <a:r>
              <a:rPr lang="en-US" dirty="0" smtClean="0"/>
              <a:t>AGE</a:t>
            </a:r>
            <a:endParaRPr lang="en-US" dirty="0"/>
          </a:p>
          <a:p>
            <a:r>
              <a:rPr lang="en-US" dirty="0"/>
              <a:t>Symptoms: FREQUENT URINATION, INCREASED THIRST, UNEXPLAINED WT LOSS, SUDDEN VISION CHANGES, TINGLING HANDS AND FEET, FATIGUE, SORES THAT ARE SLOW TO HEAL, MORE INFECTIONS THAN USUAL</a:t>
            </a:r>
            <a:r>
              <a:rPr lang="en-US" dirty="0" smtClean="0"/>
              <a:t>.  NON-preventable.</a:t>
            </a:r>
            <a:endParaRPr lang="en-US" dirty="0"/>
          </a:p>
          <a:p>
            <a:r>
              <a:rPr lang="en-US" dirty="0"/>
              <a:t>Treatment: NO CURE- INSULIN INJECTIONS BY SHOT OR PUMP DAILY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Diabetes (Type 2)</a:t>
            </a:r>
            <a:endParaRPr lang="en-US" dirty="0"/>
          </a:p>
          <a:p>
            <a:r>
              <a:rPr lang="en-US" dirty="0"/>
              <a:t>Cause: BEING OVERWT, POOR DIET, LACK OF EXERCISE, PANCREAS IS WORKING BUT NOT LIKE IT SHOULD.   </a:t>
            </a:r>
          </a:p>
          <a:p>
            <a:r>
              <a:rPr lang="en-US" dirty="0"/>
              <a:t>Treatment: CHANGE IN DIET AND EXERCISE, SOMETIMES MEDICATIONS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100% preventable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85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Arthritis: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18215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Cause</a:t>
            </a:r>
            <a:r>
              <a:rPr lang="en-US" dirty="0"/>
              <a:t>: DISEASES THAT CAUSE PAIN AND LOSS OF MOVEMENT IN THE </a:t>
            </a:r>
            <a:r>
              <a:rPr lang="en-US" dirty="0" smtClean="0"/>
              <a:t>JOINTS</a:t>
            </a:r>
            <a:endParaRPr lang="en-US" dirty="0"/>
          </a:p>
          <a:p>
            <a:r>
              <a:rPr lang="en-US" dirty="0"/>
              <a:t>Treatment: ANTI-INFLAMMATORY MEDS/SHOTS, THERAPY </a:t>
            </a:r>
          </a:p>
          <a:p>
            <a:r>
              <a:rPr lang="en-US" dirty="0" smtClean="0"/>
              <a:t>Prevention</a:t>
            </a:r>
            <a:r>
              <a:rPr lang="en-US" dirty="0"/>
              <a:t>: CONTROL YOUR WT, STAY ACTIVE, PREVENT SPORTS INJURIES, PROTECT AGAINST LYMES DISEASE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427" y="3572933"/>
            <a:ext cx="5045573" cy="3285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237" y="3789363"/>
            <a:ext cx="2815696" cy="28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Disabilities: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PHYSICAL OR MENTAL IMPAIRMENT THAT LIMITS NORMAL ACTIVITIES (SEEING, HEARING, MOVEMENT, SPEAKING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dirty="0"/>
              <a:t>Is a disability communicable/catchable? NO!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85" y="3745972"/>
            <a:ext cx="2883429" cy="28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3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Sight, Hearing and Motor Disabilities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0133"/>
            <a:ext cx="10515600" cy="4686830"/>
          </a:xfrm>
        </p:spPr>
        <p:txBody>
          <a:bodyPr/>
          <a:lstStyle/>
          <a:p>
            <a:r>
              <a:rPr lang="en-US" b="1" dirty="0"/>
              <a:t>Sight Impairment- </a:t>
            </a:r>
            <a:r>
              <a:rPr lang="en-US" dirty="0"/>
              <a:t>ANY IMPAIRMENT TO YOUR VISION.  BROAD SPECTRUM FROM READING GLASSES TO BLINDNESS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Hearing Impairment- </a:t>
            </a:r>
            <a:r>
              <a:rPr lang="en-US" dirty="0"/>
              <a:t>ANY IMPAIRMENT TO YOUR HEARING.  BROAD SPECTRUM FROM SLIGHT TO DEAFNESS.  CAN BE CAUSED BY HEREDITY, INJURY, DISEASE, OBSTRUCTION, NERVE DAMAGE. 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your music can be heard by the person sitting next to you, it’s too loud, turn it down!  You could make yourself have hearing loss</a:t>
            </a:r>
            <a:r>
              <a:rPr lang="en-US" dirty="0" smtClean="0"/>
              <a:t>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 smtClean="0"/>
              <a:t>Motor Impairment- </a:t>
            </a:r>
            <a:r>
              <a:rPr lang="en-US" dirty="0" smtClean="0"/>
              <a:t>Impairment that limits someone from doing simple tasks, lifting a glass, tying a shoe, opening a jar, etc.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Mental Challenges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989" y="1458096"/>
            <a:ext cx="11007811" cy="4967417"/>
          </a:xfrm>
        </p:spPr>
        <p:txBody>
          <a:bodyPr>
            <a:normAutofit/>
          </a:bodyPr>
          <a:lstStyle/>
          <a:p>
            <a:r>
              <a:rPr lang="en-US" dirty="0" smtClean="0"/>
              <a:t>CAN </a:t>
            </a:r>
            <a:r>
              <a:rPr lang="en-US" dirty="0"/>
              <a:t>BE IQ IS LOWER THAN AVERAGE CAUSING A DELAY IN LEARNING, INCLUDE MENTAL DISABLITIES THAT LIMIT ONE FROM LIVING ON THEIR OWN AND/OR IQ COULD BE REALLY HIGH BUT SOCIALLY THEY AREN’T WHERE THEIR PEERS ARE.  LEARNING DISABILITIES.  BROAD SPECTRUM.</a:t>
            </a:r>
          </a:p>
          <a:p>
            <a:pPr marL="0" indent="0">
              <a:buNone/>
            </a:pPr>
            <a:r>
              <a:rPr lang="en-US" dirty="0" smtClean="0"/>
              <a:t>CAN </a:t>
            </a:r>
            <a:r>
              <a:rPr lang="en-US" dirty="0"/>
              <a:t>BE CAUSED BY: </a:t>
            </a:r>
          </a:p>
          <a:p>
            <a:pPr lvl="0"/>
            <a:r>
              <a:rPr lang="en-US" dirty="0"/>
              <a:t>GENETIC DISORDER (DOWN </a:t>
            </a:r>
            <a:r>
              <a:rPr lang="en-US" dirty="0" smtClean="0"/>
              <a:t>SYNDROME)</a:t>
            </a:r>
            <a:endParaRPr lang="en-US" dirty="0"/>
          </a:p>
          <a:p>
            <a:pPr lvl="0"/>
            <a:r>
              <a:rPr lang="en-US" dirty="0"/>
              <a:t>POOR BEHAVIOR CHOICES DURING PREGNANCY (DRUG USE, ALCOHOL USE)</a:t>
            </a:r>
          </a:p>
          <a:p>
            <a:pPr lvl="0"/>
            <a:r>
              <a:rPr lang="en-US" dirty="0"/>
              <a:t>RUBELLA INFECTION</a:t>
            </a:r>
          </a:p>
          <a:p>
            <a:r>
              <a:rPr lang="en-US" dirty="0"/>
              <a:t>RESTRICTED OXYGEN SUPPLY DURING BIRTH OR HEAD INJURY, STROKE, CERTAIN INFECTIONS IN OLDER INDIVIDUALS.</a:t>
            </a:r>
          </a:p>
        </p:txBody>
      </p:sp>
    </p:spTree>
    <p:extLst>
      <p:ext uri="{BB962C8B-B14F-4D97-AF65-F5344CB8AC3E}">
        <p14:creationId xmlns:p14="http://schemas.microsoft.com/office/powerpoint/2010/main" val="301619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Americans with Disabilities Act-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LAW THAT PROHIBITS DISCRIMINATION AGAINST PEOPLE WITH DISABILITES IN THE WORKPLACE, TRANSPORTATION, PUBLIC ACCOMODATIONS, TELECOMMUNICATIONS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EX: RAMPS INTO BUILDINGS, EQUAL OPPORTUNITY FOR JOBS, CLOSED CAPTION ON TV AND PHONES,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Common Cold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Caused by: VIRUS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Symptoms: SNEEZING, RUNNY NOSE, SORE THROAT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Treatment: REST AND FLUIDS, ANTIVIRALS (TYLENOL COLD, ETC)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400" y="0"/>
            <a:ext cx="3149600" cy="37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Disability Video Clips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Kyle Maynard </a:t>
            </a:r>
            <a:r>
              <a:rPr lang="en-US" sz="3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36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www.youtube.com/watch?v=jqRJ-178dVk</a:t>
            </a:r>
            <a:r>
              <a:rPr lang="en-US" sz="36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(8:00)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Kyle Maynard </a:t>
            </a:r>
            <a:r>
              <a:rPr lang="en-US" sz="3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36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www.youtube.com/watch?v=x4WN1QVwq9k</a:t>
            </a:r>
            <a:r>
              <a:rPr lang="en-US" sz="36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(5:00)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Anthony Robles </a:t>
            </a:r>
            <a:r>
              <a:rPr lang="en-US" sz="3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36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www.youtube.com/watch?v=QxTnjHvKPRY</a:t>
            </a:r>
            <a:endParaRPr lang="en-US" sz="3600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Little Couple (would they choose to be average size) </a:t>
            </a:r>
            <a:r>
              <a:rPr lang="en-US" sz="3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http://www.youtube.com/watch?v=br85ie5aqlM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Little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Couple (having a child) </a:t>
            </a:r>
            <a:r>
              <a:rPr lang="en-US" sz="3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sz="36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www.youtube.com/watch?v=O5-HQAYB-eE</a:t>
            </a:r>
            <a:endParaRPr lang="en-US" sz="3600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Boy with Autism plays in the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bball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game </a:t>
            </a:r>
            <a:r>
              <a:rPr lang="en-US" sz="3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http://www.youtube.com/watch?v=l2IU1h9sG7U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Dancing with the stars Noah Galloway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</a:t>
            </a:r>
            <a:r>
              <a:rPr lang="en-US" sz="36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www.youtube.com/watch?v=NhXu4X1Iai0</a:t>
            </a:r>
            <a:endParaRPr lang="en-US" sz="3600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</a:rPr>
              <a:t>NYLES on DWTS (deaf dancer)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8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4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https</a:t>
            </a:r>
            <a:r>
              <a:rPr lang="en-US" sz="3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://www.facebook.com/1day1dance/videos/vb.638123092917126/1077894612273303/?</a:t>
            </a:r>
            <a:r>
              <a:rPr lang="en-US" sz="34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type=2&amp;theater</a:t>
            </a:r>
            <a:endParaRPr lang="en-US" sz="3400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400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  <a:hlinkClick r:id="rId10"/>
              </a:rPr>
              <a:t>https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hlinkClick r:id="rId10"/>
              </a:rPr>
              <a:t>://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  <a:hlinkClick r:id="rId10"/>
              </a:rPr>
              <a:t>www.youtube.com/watch?v=e_nIIcZBI54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4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Nyles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most memorable year)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hlinkClick r:id="rId11"/>
              </a:rPr>
              <a:t>https://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  <a:hlinkClick r:id="rId11"/>
              </a:rPr>
              <a:t>www.youtube.com/watch?v=EGbt7cjhHHA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4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Nyle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and Peta)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Influenza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67" y="102400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Caused </a:t>
            </a:r>
            <a:r>
              <a:rPr lang="en-US" dirty="0"/>
              <a:t>by: VIRUS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Symptoms: HIGH FEVER, FATIGUE, HEADACHE, BODY ACHES, COUGHING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Treatment: REST AND FLUIDS, ANTIVIRALS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Prevention: FLU VACCINE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533" y="3580777"/>
            <a:ext cx="5215467" cy="32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Pneumonia: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936495"/>
            <a:ext cx="10515600" cy="4351338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it: INFECTION IN WHICH THE AIR SACS FILL UP WITH FLUID AND PUS (</a:t>
            </a:r>
            <a:r>
              <a:rPr lang="en-US" dirty="0" smtClean="0"/>
              <a:t>INFECTION)</a:t>
            </a:r>
          </a:p>
          <a:p>
            <a:r>
              <a:rPr lang="en-US" dirty="0" smtClean="0"/>
              <a:t>Symptoms: CHEST PAIN, COUGHING, TROUBLE BREATHING</a:t>
            </a:r>
            <a:endParaRPr lang="en-US" dirty="0"/>
          </a:p>
          <a:p>
            <a:r>
              <a:rPr lang="en-US" dirty="0"/>
              <a:t>Caused by: BACTERIA OR </a:t>
            </a:r>
            <a:r>
              <a:rPr lang="en-US" dirty="0" smtClean="0"/>
              <a:t>VIRUS (depends on the strain)</a:t>
            </a:r>
            <a:endParaRPr lang="en-US" dirty="0"/>
          </a:p>
          <a:p>
            <a:r>
              <a:rPr lang="en-US" dirty="0"/>
              <a:t>Treatment: ANTIBIOTICS (BACTERIAL), ANTIVIRALS (VIRAL</a:t>
            </a:r>
            <a:r>
              <a:rPr lang="en-US" dirty="0" smtClean="0"/>
              <a:t>)</a:t>
            </a:r>
          </a:p>
          <a:p>
            <a:pPr lvl="1"/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www.youtube.com/watch?v=LwmYNgkAfBo</a:t>
            </a:r>
            <a:endParaRPr lang="en-US" dirty="0" smtClean="0"/>
          </a:p>
          <a:p>
            <a:pPr lvl="1"/>
            <a:r>
              <a:rPr lang="en-US" sz="1800" dirty="0" smtClean="0"/>
              <a:t>Difference </a:t>
            </a:r>
            <a:r>
              <a:rPr lang="en-US" sz="1800" dirty="0"/>
              <a:t>between pneumonia and bronchitis)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4854"/>
            <a:ext cx="3183467" cy="3061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2400" y="3870879"/>
            <a:ext cx="3149600" cy="298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Strep Throat: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34964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Caused </a:t>
            </a:r>
            <a:r>
              <a:rPr lang="en-US" dirty="0"/>
              <a:t>by: BACTERIA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Symptoms: SORE THROAT, FEVER, ENLARGED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LYMPH </a:t>
            </a:r>
            <a:r>
              <a:rPr lang="en-US" dirty="0"/>
              <a:t>NODES, WHITE SPOTS IN THE BACK OF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THROAT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Treatment: </a:t>
            </a:r>
            <a:r>
              <a:rPr lang="en-US" dirty="0" smtClean="0"/>
              <a:t>ANTIBIOTICS</a:t>
            </a:r>
          </a:p>
          <a:p>
            <a:endParaRPr lang="en-US" dirty="0"/>
          </a:p>
          <a:p>
            <a:r>
              <a:rPr lang="en-US" sz="2400" u="sng" dirty="0">
                <a:hlinkClick r:id="rId2"/>
              </a:rPr>
              <a:t>https://www.youtube.com/watch?v=aubql8gD6qg</a:t>
            </a:r>
            <a:r>
              <a:rPr lang="en-US" sz="2400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850" y="1690688"/>
            <a:ext cx="501015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5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9659"/>
            <a:ext cx="10515600" cy="1325563"/>
          </a:xfrm>
        </p:spPr>
        <p:txBody>
          <a:bodyPr/>
          <a:lstStyle/>
          <a:p>
            <a:r>
              <a:rPr lang="en-US" b="1" dirty="0" smtClean="0"/>
              <a:t>Tuberculosis: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2958"/>
            <a:ext cx="10515600" cy="4351338"/>
          </a:xfrm>
        </p:spPr>
        <p:txBody>
          <a:bodyPr/>
          <a:lstStyle/>
          <a:p>
            <a:r>
              <a:rPr lang="en-US" dirty="0"/>
              <a:t>What organ is affected: LUNGS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Caused by: BACTERIA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Treatment: ANTIBIOTICS, SOMETIMES SEVERAL AT ONE TIME BECAUSE THE STRAINS MUTATE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SYMPTOMS ARE NIGHT SWEATS, FEVER, WT. LOSS, FATIGUE AND COUGHING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267" y="5027"/>
            <a:ext cx="3877733" cy="255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597959"/>
            <a:ext cx="2390775" cy="1914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800" y="5485870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1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Ahhh</a:t>
            </a:r>
            <a:r>
              <a:rPr lang="en-US" dirty="0" smtClean="0"/>
              <a:t>-Choo! 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www.youtube.com/watch?v=qKiQA5e-fPg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Mythbusters</a:t>
            </a:r>
            <a:r>
              <a:rPr lang="en-US" dirty="0" smtClean="0"/>
              <a:t>  The safe sneeze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www.youtube.com/watch?v=3vw0hIs2LEg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1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A, B, C    (ALL ARE VIRUSES)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098757"/>
              </p:ext>
            </p:extLst>
          </p:nvPr>
        </p:nvGraphicFramePr>
        <p:xfrm>
          <a:off x="263611" y="1577290"/>
          <a:ext cx="11664777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259"/>
                <a:gridCol w="3888259"/>
                <a:gridCol w="38882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A-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Caused by:  CONTACT WITH THE INFECTED FECES OF A PERSON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Symptoms: VOMITING, FEVER, ABDOMINAL PAIN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Preventions-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VACCINE,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WASH YOUR HANDS AFTER GOING TO THE BATHROOM!  STAY AWAY FROM INFECTED PEOPLE!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dirty="0" smtClean="0">
                          <a:effectLst/>
                        </a:rPr>
                        <a:t/>
                      </a:r>
                      <a:br>
                        <a:rPr lang="en-US" dirty="0" smtClean="0">
                          <a:effectLst/>
                        </a:rPr>
                      </a:b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Treatment: REST AND FLUIDS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B-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Caused by: SEXUAL CONTACT, BODILY FLUIDS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Symptoms: SIMILAR TO TYPE A BUT CAN CAUSE LIVER FAILURE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Treatment: REST AND FLUIDS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Preventions: ABSTAIN FROM SEX, DON’T SHARE PERSONAL ITEMS (TOOTHBRUSHES, RAZORS), IF YOU ARE GOING TO GET PIERCED OR GET A TATTOO MAKE SURE THEY ARE USING NEW NEEDLES!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C- 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Caused by: BLOOD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Symptoms: JAUNDICE, DARK URINE, FATIGUE, LOSS OF APPETITE, CAN LEAD TO CHRONIC LIVER DISEASE, LIVER CANCER AND FAILURE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Treatment: REST AND FLUIDS 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Preventions: DON’T SHARE NEEDLES!  ABSTAIN FROM SEX, DON’T SHARE PERSONAL ITEMS (TOOTHBRUSHES, RAZORS), IF YOU ARE GOING TO GET PIERCED OR GET A TATTOO MAKE SURE THEY ARE USING NEW NEEDLES!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78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KEEP IN MIND: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ALL STD’s are communicable diseases</a:t>
            </a:r>
            <a:r>
              <a:rPr lang="en-US" sz="4800" dirty="0" smtClean="0"/>
              <a:t>.  Examples</a:t>
            </a:r>
            <a:r>
              <a:rPr lang="en-US" sz="4800" dirty="0"/>
              <a:t>: Pubic Lice, Chlamydia, </a:t>
            </a:r>
            <a:r>
              <a:rPr lang="en-US" sz="4800" dirty="0" err="1"/>
              <a:t>Syphillis</a:t>
            </a:r>
            <a:r>
              <a:rPr lang="en-US" sz="4800" dirty="0"/>
              <a:t>, Gonorrhea, AIDS, Genital Warts, Herpes, etc.  We’ll be discussing these next week.  </a:t>
            </a:r>
          </a:p>
        </p:txBody>
      </p:sp>
    </p:spTree>
    <p:extLst>
      <p:ext uri="{BB962C8B-B14F-4D97-AF65-F5344CB8AC3E}">
        <p14:creationId xmlns:p14="http://schemas.microsoft.com/office/powerpoint/2010/main" val="21810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1075</Words>
  <Application>Microsoft Office PowerPoint</Application>
  <PresentationFormat>Widescreen</PresentationFormat>
  <Paragraphs>186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Ch 23 and 25 Diseases Notes Communicable,  Non-communicable Diseases and Disabilities</vt:lpstr>
      <vt:lpstr>Common Cold</vt:lpstr>
      <vt:lpstr>Influenza </vt:lpstr>
      <vt:lpstr>Pneumonia: </vt:lpstr>
      <vt:lpstr>Strep Throat: </vt:lpstr>
      <vt:lpstr>Tuberculosis:</vt:lpstr>
      <vt:lpstr>Ahhh-Choo!  Video</vt:lpstr>
      <vt:lpstr>Hepatitis A, B, C    (ALL ARE VIRUSES)</vt:lpstr>
      <vt:lpstr>KEEP IN MIND: </vt:lpstr>
      <vt:lpstr>Cardiovascular Disease: </vt:lpstr>
      <vt:lpstr>Heart attacks and Strokes</vt:lpstr>
      <vt:lpstr>Cancer</vt:lpstr>
      <vt:lpstr>Allergies &amp; Asthma</vt:lpstr>
      <vt:lpstr>Diabetes 1 and 2 (recap)</vt:lpstr>
      <vt:lpstr>Arthritis: </vt:lpstr>
      <vt:lpstr>Disabilities:</vt:lpstr>
      <vt:lpstr>Sight, Hearing and Motor Disabilities</vt:lpstr>
      <vt:lpstr>Mental Challenges-</vt:lpstr>
      <vt:lpstr>Americans with Disabilities Act-</vt:lpstr>
      <vt:lpstr>Videos</vt:lpstr>
    </vt:vector>
  </TitlesOfParts>
  <Company>NAFCS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23 and 25 Diseases Notes</dc:title>
  <dc:creator>Kim M. Scott</dc:creator>
  <cp:lastModifiedBy>Kim M. Scott</cp:lastModifiedBy>
  <cp:revision>21</cp:revision>
  <cp:lastPrinted>2015-04-30T17:51:08Z</cp:lastPrinted>
  <dcterms:created xsi:type="dcterms:W3CDTF">2015-04-28T14:40:45Z</dcterms:created>
  <dcterms:modified xsi:type="dcterms:W3CDTF">2016-04-28T18:26:44Z</dcterms:modified>
</cp:coreProperties>
</file>