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1" r:id="rId2"/>
  </p:sldMasterIdLst>
  <p:notesMasterIdLst>
    <p:notesMasterId r:id="rId69"/>
  </p:notesMasterIdLst>
  <p:sldIdLst>
    <p:sldId id="256" r:id="rId3"/>
    <p:sldId id="257" r:id="rId4"/>
    <p:sldId id="258" r:id="rId5"/>
    <p:sldId id="259" r:id="rId6"/>
    <p:sldId id="260" r:id="rId7"/>
    <p:sldId id="261" r:id="rId8"/>
    <p:sldId id="262" r:id="rId9"/>
    <p:sldId id="264" r:id="rId10"/>
    <p:sldId id="265" r:id="rId11"/>
    <p:sldId id="328" r:id="rId12"/>
    <p:sldId id="266" r:id="rId13"/>
    <p:sldId id="267" r:id="rId14"/>
    <p:sldId id="268" r:id="rId15"/>
    <p:sldId id="270" r:id="rId16"/>
    <p:sldId id="304" r:id="rId17"/>
    <p:sldId id="273" r:id="rId18"/>
    <p:sldId id="310" r:id="rId19"/>
    <p:sldId id="311" r:id="rId20"/>
    <p:sldId id="274" r:id="rId21"/>
    <p:sldId id="275" r:id="rId22"/>
    <p:sldId id="276" r:id="rId23"/>
    <p:sldId id="278" r:id="rId24"/>
    <p:sldId id="279" r:id="rId25"/>
    <p:sldId id="280" r:id="rId26"/>
    <p:sldId id="281" r:id="rId27"/>
    <p:sldId id="283" r:id="rId28"/>
    <p:sldId id="282" r:id="rId29"/>
    <p:sldId id="284" r:id="rId30"/>
    <p:sldId id="291" r:id="rId31"/>
    <p:sldId id="285" r:id="rId32"/>
    <p:sldId id="286" r:id="rId33"/>
    <p:sldId id="287" r:id="rId34"/>
    <p:sldId id="288" r:id="rId35"/>
    <p:sldId id="289" r:id="rId36"/>
    <p:sldId id="290" r:id="rId37"/>
    <p:sldId id="292" r:id="rId38"/>
    <p:sldId id="293" r:id="rId39"/>
    <p:sldId id="294" r:id="rId40"/>
    <p:sldId id="295" r:id="rId41"/>
    <p:sldId id="313" r:id="rId42"/>
    <p:sldId id="296" r:id="rId43"/>
    <p:sldId id="297" r:id="rId44"/>
    <p:sldId id="298" r:id="rId45"/>
    <p:sldId id="299" r:id="rId46"/>
    <p:sldId id="300" r:id="rId47"/>
    <p:sldId id="301" r:id="rId48"/>
    <p:sldId id="302" r:id="rId49"/>
    <p:sldId id="303" r:id="rId50"/>
    <p:sldId id="305" r:id="rId51"/>
    <p:sldId id="306" r:id="rId52"/>
    <p:sldId id="307" r:id="rId53"/>
    <p:sldId id="308" r:id="rId54"/>
    <p:sldId id="318" r:id="rId55"/>
    <p:sldId id="317" r:id="rId56"/>
    <p:sldId id="316" r:id="rId57"/>
    <p:sldId id="319" r:id="rId58"/>
    <p:sldId id="327" r:id="rId59"/>
    <p:sldId id="320" r:id="rId60"/>
    <p:sldId id="330" r:id="rId61"/>
    <p:sldId id="312" r:id="rId62"/>
    <p:sldId id="324" r:id="rId63"/>
    <p:sldId id="321" r:id="rId64"/>
    <p:sldId id="322" r:id="rId65"/>
    <p:sldId id="309" r:id="rId66"/>
    <p:sldId id="325" r:id="rId67"/>
    <p:sldId id="269" r:id="rId68"/>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C9EDB"/>
    <a:srgbClr val="800080"/>
    <a:srgbClr val="800000"/>
    <a:srgbClr val="808080"/>
    <a:srgbClr val="99CC00"/>
    <a:srgbClr val="CC3300"/>
    <a:srgbClr val="0066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p:cViewPr varScale="1">
        <p:scale>
          <a:sx n="103" d="100"/>
          <a:sy n="103" d="100"/>
        </p:scale>
        <p:origin x="2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5-03-12T12:30:05.01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FCD843D-8688-40A6-8D80-D963B0B71D3A}" emma:medium="tactile" emma:mode="ink">
          <msink:context xmlns:msink="http://schemas.microsoft.com/ink/2010/main" type="writingRegion" rotatedBoundingBox="-2540,13169 -2525,13169 -2525,13184 -2540,13184"/>
        </emma:interpretation>
      </emma:emma>
    </inkml:annotationXML>
    <inkml:traceGroup>
      <inkml:annotationXML>
        <emma:emma xmlns:emma="http://www.w3.org/2003/04/emma" version="1.0">
          <emma:interpretation id="{5EFB3867-9745-4DCA-BF3F-93AA62740E17}" emma:medium="tactile" emma:mode="ink">
            <msink:context xmlns:msink="http://schemas.microsoft.com/ink/2010/main" type="paragraph" rotatedBoundingBox="-2540,13169 -2525,13169 -2525,13184 -2540,13184" alignmentLevel="1"/>
          </emma:interpretation>
        </emma:emma>
      </inkml:annotationXML>
      <inkml:traceGroup>
        <inkml:annotationXML>
          <emma:emma xmlns:emma="http://www.w3.org/2003/04/emma" version="1.0">
            <emma:interpretation id="{15DCF802-585E-4C51-88A5-77A352146CC0}" emma:medium="tactile" emma:mode="ink">
              <msink:context xmlns:msink="http://schemas.microsoft.com/ink/2010/main" type="line" rotatedBoundingBox="-2540,13169 -2525,13169 -2525,13184 -2540,13184"/>
            </emma:interpretation>
          </emma:emma>
        </inkml:annotationXML>
        <inkml:traceGroup>
          <inkml:annotationXML>
            <emma:emma xmlns:emma="http://www.w3.org/2003/04/emma" version="1.0">
              <emma:interpretation id="{51645FF8-8C5F-4A78-93BD-DF6093513B02}" emma:medium="tactile" emma:mode="ink">
                <msink:context xmlns:msink="http://schemas.microsoft.com/ink/2010/main" type="inkWord" rotatedBoundingBox="-2540,13169 -2525,13169 -2525,13184 -2540,13184"/>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9E671-B031-4CBE-8AF1-3F6CA9A5C278}" type="datetimeFigureOut">
              <a:rPr lang="en-US" smtClean="0"/>
              <a:t>9/20/2016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74430-88BF-4F5A-A23D-273C00A67829}" type="slidenum">
              <a:rPr lang="en-US" smtClean="0"/>
              <a:t>‹#›</a:t>
            </a:fld>
            <a:endParaRPr lang="en-US"/>
          </a:p>
        </p:txBody>
      </p:sp>
    </p:spTree>
    <p:extLst>
      <p:ext uri="{BB962C8B-B14F-4D97-AF65-F5344CB8AC3E}">
        <p14:creationId xmlns:p14="http://schemas.microsoft.com/office/powerpoint/2010/main" val="395907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A74430-88BF-4F5A-A23D-273C00A67829}" type="slidenum">
              <a:rPr lang="en-US" smtClean="0"/>
              <a:t>45</a:t>
            </a:fld>
            <a:endParaRPr lang="en-US"/>
          </a:p>
        </p:txBody>
      </p:sp>
    </p:spTree>
    <p:extLst>
      <p:ext uri="{BB962C8B-B14F-4D97-AF65-F5344CB8AC3E}">
        <p14:creationId xmlns:p14="http://schemas.microsoft.com/office/powerpoint/2010/main" val="4246424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314" name="Group 2"/>
          <p:cNvGrpSpPr>
            <a:grpSpLocks/>
          </p:cNvGrpSpPr>
          <p:nvPr/>
        </p:nvGrpSpPr>
        <p:grpSpPr bwMode="auto">
          <a:xfrm>
            <a:off x="319088" y="1752600"/>
            <a:ext cx="8824912" cy="5129213"/>
            <a:chOff x="201" y="1104"/>
            <a:chExt cx="5559" cy="3231"/>
          </a:xfrm>
        </p:grpSpPr>
        <p:sp>
          <p:nvSpPr>
            <p:cNvPr id="1331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1331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331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331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331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332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332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332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3323"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13324"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13325" name="Rectangle 13"/>
          <p:cNvSpPr>
            <a:spLocks noGrp="1" noChangeArrowheads="1"/>
          </p:cNvSpPr>
          <p:nvPr>
            <p:ph type="sldNum" sz="quarter" idx="4"/>
          </p:nvPr>
        </p:nvSpPr>
        <p:spPr/>
        <p:txBody>
          <a:bodyPr/>
          <a:lstStyle>
            <a:lvl1pPr>
              <a:defRPr/>
            </a:lvl1pPr>
          </a:lstStyle>
          <a:p>
            <a:fld id="{DBFD956A-6F8F-407A-90AD-3E989BDC99C3}" type="slidenum">
              <a:rPr lang="en-US"/>
              <a:pPr/>
              <a:t>‹#›</a:t>
            </a:fld>
            <a:endParaRPr lang="en-US"/>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4E71DD-9D03-4E99-A542-309A98E812CB}" type="slidenum">
              <a:rPr lang="en-US"/>
              <a:pPr/>
              <a:t>‹#›</a:t>
            </a:fld>
            <a:endParaRPr lang="en-US"/>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A787BC-F42A-44C8-A06C-6CA7F79AB55A}" type="slidenum">
              <a:rPr lang="en-US"/>
              <a:pPr/>
              <a:t>‹#›</a:t>
            </a:fld>
            <a:endParaRPr lang="en-US"/>
          </a:p>
        </p:txBody>
      </p:sp>
    </p:spTree>
  </p:cSld>
  <p:clrMapOvr>
    <a:masterClrMapping/>
  </p:clrMapOvr>
  <p:transition spd="med">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eaLnBrk="1" hangingPunct="1"/>
            <a:endParaRPr lang="en-US" sz="2400">
              <a:latin typeface="Times New Roman" pitchFamily="18" charset="0"/>
            </a:endParaRPr>
          </a:p>
        </p:txBody>
      </p:sp>
      <p:sp>
        <p:nvSpPr>
          <p:cNvPr id="82947"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8294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82949" name="Rectangle 5"/>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82950" name="Rectangle 6"/>
          <p:cNvSpPr>
            <a:spLocks noGrp="1" noChangeArrowheads="1"/>
          </p:cNvSpPr>
          <p:nvPr>
            <p:ph type="ftr" sz="quarter" idx="3"/>
          </p:nvPr>
        </p:nvSpPr>
        <p:spPr/>
        <p:txBody>
          <a:bodyPr/>
          <a:lstStyle>
            <a:lvl1pPr>
              <a:defRPr/>
            </a:lvl1pPr>
          </a:lstStyle>
          <a:p>
            <a:endParaRPr lang="en-US"/>
          </a:p>
        </p:txBody>
      </p:sp>
      <p:sp>
        <p:nvSpPr>
          <p:cNvPr id="82951" name="Rectangle 7"/>
          <p:cNvSpPr>
            <a:spLocks noGrp="1" noChangeArrowheads="1"/>
          </p:cNvSpPr>
          <p:nvPr>
            <p:ph type="sldNum" sz="quarter" idx="4"/>
          </p:nvPr>
        </p:nvSpPr>
        <p:spPr>
          <a:xfrm>
            <a:off x="6553200" y="6248400"/>
            <a:ext cx="2133600" cy="457200"/>
          </a:xfrm>
        </p:spPr>
        <p:txBody>
          <a:bodyPr/>
          <a:lstStyle>
            <a:lvl1pPr>
              <a:defRPr b="1"/>
            </a:lvl1pPr>
          </a:lstStyle>
          <a:p>
            <a:fld id="{1A3F958F-0ED6-4A45-9068-EA4BA44A2B3B}" type="slidenum">
              <a:rPr lang="en-US"/>
              <a:pPr/>
              <a:t>‹#›</a:t>
            </a:fld>
            <a:endParaRPr lang="en-US"/>
          </a:p>
        </p:txBody>
      </p:sp>
      <p:grpSp>
        <p:nvGrpSpPr>
          <p:cNvPr id="82952" name="Group 8"/>
          <p:cNvGrpSpPr>
            <a:grpSpLocks/>
          </p:cNvGrpSpPr>
          <p:nvPr/>
        </p:nvGrpSpPr>
        <p:grpSpPr bwMode="auto">
          <a:xfrm>
            <a:off x="381000" y="304800"/>
            <a:ext cx="8391525" cy="5791200"/>
            <a:chOff x="240" y="192"/>
            <a:chExt cx="5286" cy="3648"/>
          </a:xfrm>
        </p:grpSpPr>
        <p:sp>
          <p:nvSpPr>
            <p:cNvPr id="82953"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eaLnBrk="1" hangingPunct="1"/>
              <a:endParaRPr lang="en-US" sz="2400">
                <a:latin typeface="Times New Roman" pitchFamily="18" charset="0"/>
              </a:endParaRPr>
            </a:p>
          </p:txBody>
        </p:sp>
        <p:sp>
          <p:nvSpPr>
            <p:cNvPr id="82954"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eaLnBrk="1" hangingPunct="1"/>
              <a:endParaRPr lang="en-US" sz="2400">
                <a:latin typeface="Times New Roman" pitchFamily="18" charset="0"/>
              </a:endParaRPr>
            </a:p>
          </p:txBody>
        </p:sp>
        <p:sp>
          <p:nvSpPr>
            <p:cNvPr id="82955"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eaLnBrk="1" hangingPunct="1"/>
              <a:endParaRPr lang="en-US" sz="2400">
                <a:latin typeface="Times New Roman" pitchFamily="18" charset="0"/>
              </a:endParaRPr>
            </a:p>
          </p:txBody>
        </p:sp>
        <p:sp>
          <p:nvSpPr>
            <p:cNvPr id="82956"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eaLnBrk="1" hangingPunct="1"/>
              <a:endParaRPr lang="en-US" sz="2400">
                <a:latin typeface="Times New Roman" pitchFamily="18" charset="0"/>
              </a:endParaRPr>
            </a:p>
          </p:txBody>
        </p:sp>
        <p:sp>
          <p:nvSpPr>
            <p:cNvPr id="82957"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endParaRPr lang="en-US"/>
            </a:p>
          </p:txBody>
        </p:sp>
        <p:sp>
          <p:nvSpPr>
            <p:cNvPr id="82958"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eaLnBrk="1" hangingPunct="1"/>
              <a:endParaRPr lang="en-US" sz="2400">
                <a:latin typeface="Times New Roman" pitchFamily="18" charset="0"/>
              </a:endParaRPr>
            </a:p>
          </p:txBody>
        </p:sp>
      </p:grpSp>
    </p:spTree>
  </p:cSld>
  <p:clrMapOvr>
    <a:masterClrMapping/>
  </p:clrMapOvr>
  <p:transition spd="med">
    <p:blinds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3E80D7-78EC-4F88-8084-A025A459AC68}" type="slidenum">
              <a:rPr lang="en-US"/>
              <a:pPr/>
              <a:t>‹#›</a:t>
            </a:fld>
            <a:endParaRPr lang="en-US"/>
          </a:p>
        </p:txBody>
      </p:sp>
    </p:spTree>
  </p:cSld>
  <p:clrMapOvr>
    <a:masterClrMapping/>
  </p:clrMapOvr>
  <p:transition spd="med">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5F7E3D-1191-4512-8817-9AE3F649A756}" type="slidenum">
              <a:rPr lang="en-US"/>
              <a:pPr/>
              <a:t>‹#›</a:t>
            </a:fld>
            <a:endParaRPr lang="en-US"/>
          </a:p>
        </p:txBody>
      </p:sp>
    </p:spTree>
  </p:cSld>
  <p:clrMapOvr>
    <a:masterClrMapping/>
  </p:clrMapOvr>
  <p:transition spd="med">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24B690-A983-4682-BC40-6A7398199B9B}" type="slidenum">
              <a:rPr lang="en-US"/>
              <a:pPr/>
              <a:t>‹#›</a:t>
            </a:fld>
            <a:endParaRPr lang="en-US"/>
          </a:p>
        </p:txBody>
      </p:sp>
    </p:spTree>
  </p:cSld>
  <p:clrMapOvr>
    <a:masterClrMapping/>
  </p:clrMapOvr>
  <p:transition spd="med">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0001427-F6E3-402B-8C5C-9C6E09A661EE}" type="slidenum">
              <a:rPr lang="en-US"/>
              <a:pPr/>
              <a:t>‹#›</a:t>
            </a:fld>
            <a:endParaRPr lang="en-US"/>
          </a:p>
        </p:txBody>
      </p:sp>
    </p:spTree>
  </p:cSld>
  <p:clrMapOvr>
    <a:masterClrMapping/>
  </p:clrMapOvr>
  <p:transition spd="med">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74AE90-B960-4099-BDFB-F2AA2C69D1EE}" type="slidenum">
              <a:rPr lang="en-US"/>
              <a:pPr/>
              <a:t>‹#›</a:t>
            </a:fld>
            <a:endParaRPr lang="en-US"/>
          </a:p>
        </p:txBody>
      </p:sp>
    </p:spTree>
  </p:cSld>
  <p:clrMapOvr>
    <a:masterClrMapping/>
  </p:clrMapOvr>
  <p:transition spd="med">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8ADDC9-9C6C-40E1-9D80-9D3280767AB8}" type="slidenum">
              <a:rPr lang="en-US"/>
              <a:pPr/>
              <a:t>‹#›</a:t>
            </a:fld>
            <a:endParaRPr lang="en-US"/>
          </a:p>
        </p:txBody>
      </p:sp>
    </p:spTree>
  </p:cSld>
  <p:clrMapOvr>
    <a:masterClrMapping/>
  </p:clrMapOvr>
  <p:transition spd="med">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74A0B4-8BE9-4294-A486-D5951DE310D4}" type="slidenum">
              <a:rPr lang="en-US"/>
              <a:pPr/>
              <a:t>‹#›</a:t>
            </a:fld>
            <a:endParaRPr lang="en-US"/>
          </a:p>
        </p:txBody>
      </p:sp>
    </p:spTree>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17103-83F6-476E-B95B-7036F91AD600}" type="slidenum">
              <a:rPr lang="en-US"/>
              <a:pPr/>
              <a:t>‹#›</a:t>
            </a:fld>
            <a:endParaRPr lang="en-US"/>
          </a:p>
        </p:txBody>
      </p:sp>
    </p:spTree>
  </p:cSld>
  <p:clrMapOvr>
    <a:masterClrMapping/>
  </p:clrMapOvr>
  <p:transition spd="med">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9C5B04-6621-4AB3-A42E-663EF80776DE}" type="slidenum">
              <a:rPr lang="en-US"/>
              <a:pPr/>
              <a:t>‹#›</a:t>
            </a:fld>
            <a:endParaRPr lang="en-US"/>
          </a:p>
        </p:txBody>
      </p:sp>
    </p:spTree>
  </p:cSld>
  <p:clrMapOvr>
    <a:masterClrMapping/>
  </p:clrMapOvr>
  <p:transition spd="med">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101822-2EAB-43FD-91A6-CC332E0B9B05}" type="slidenum">
              <a:rPr lang="en-US"/>
              <a:pPr/>
              <a:t>‹#›</a:t>
            </a:fld>
            <a:endParaRPr lang="en-US"/>
          </a:p>
        </p:txBody>
      </p:sp>
    </p:spTree>
  </p:cSld>
  <p:clrMapOvr>
    <a:masterClrMapping/>
  </p:clrMapOvr>
  <p:transition spd="med">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8206C9-39FE-4DB7-B5B7-E566F22B1533}" type="slidenum">
              <a:rPr lang="en-US"/>
              <a:pPr/>
              <a:t>‹#›</a:t>
            </a:fld>
            <a:endParaRPr lang="en-US"/>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F8E6E9-F662-42CE-949C-7BF548370860}" type="slidenum">
              <a:rPr lang="en-US"/>
              <a:pPr/>
              <a:t>‹#›</a:t>
            </a:fld>
            <a:endParaRPr lang="en-US"/>
          </a:p>
        </p:txBody>
      </p:sp>
    </p:spTree>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794093-314C-40A0-901C-C7F4A1B039C2}" type="slidenum">
              <a:rPr lang="en-US"/>
              <a:pPr/>
              <a:t>‹#›</a:t>
            </a:fld>
            <a:endParaRPr lang="en-US"/>
          </a:p>
        </p:txBody>
      </p:sp>
    </p:spTree>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5AAABA-682D-4BCF-B587-32D1CB0952D5}" type="slidenum">
              <a:rPr lang="en-US"/>
              <a:pPr/>
              <a:t>‹#›</a:t>
            </a:fld>
            <a:endParaRPr lang="en-US"/>
          </a:p>
        </p:txBody>
      </p:sp>
    </p:spTree>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799209-1262-49DC-9C71-1FFB46E60187}" type="slidenum">
              <a:rPr lang="en-US"/>
              <a:pPr/>
              <a:t>‹#›</a:t>
            </a:fld>
            <a:endParaRPr lang="en-US"/>
          </a:p>
        </p:txBody>
      </p:sp>
    </p:spTree>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6FA1D6-2D40-4EEF-AE9D-EB192E78B529}" type="slidenum">
              <a:rPr lang="en-US"/>
              <a:pPr/>
              <a:t>‹#›</a:t>
            </a:fld>
            <a:endParaRPr lang="en-US"/>
          </a:p>
        </p:txBody>
      </p:sp>
    </p:spTree>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9E88A6-ECB7-4985-BC19-8A7B266392E1}" type="slidenum">
              <a:rPr lang="en-US"/>
              <a:pPr/>
              <a:t>‹#›</a:t>
            </a:fld>
            <a:endParaRPr lang="en-US"/>
          </a:p>
        </p:txBody>
      </p:sp>
    </p:spTree>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CBEB92-744B-436B-B243-A4E08288D251}" type="slidenum">
              <a:rPr lang="en-US"/>
              <a:pPr/>
              <a:t>‹#›</a:t>
            </a:fld>
            <a:endParaRPr lang="en-US"/>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319088" y="1828800"/>
            <a:ext cx="8824912" cy="5029200"/>
            <a:chOff x="201" y="1152"/>
            <a:chExt cx="5559" cy="3168"/>
          </a:xfrm>
        </p:grpSpPr>
        <p:sp>
          <p:nvSpPr>
            <p:cNvPr id="1229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229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1229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1229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229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229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229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229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229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outerShdw blurRad="38100" dist="38100" dir="2700000" algn="tl">
                    <a:srgbClr val="000000"/>
                  </a:outerShdw>
                </a:effectLst>
                <a:latin typeface="+mn-lt"/>
              </a:defRPr>
            </a:lvl1pPr>
          </a:lstStyle>
          <a:p>
            <a:endParaRPr lang="en-US"/>
          </a:p>
        </p:txBody>
      </p:sp>
      <p:sp>
        <p:nvSpPr>
          <p:cNvPr id="1230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endParaRPr lang="en-US"/>
          </a:p>
        </p:txBody>
      </p:sp>
      <p:sp>
        <p:nvSpPr>
          <p:cNvPr id="1230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fld id="{50299571-CB23-4C3A-8059-01A1C41CC5B3}" type="slidenum">
              <a:rPr lang="en-US"/>
              <a:pPr/>
              <a:t>‹#›</a:t>
            </a:fld>
            <a:endParaRPr lang="en-US"/>
          </a:p>
        </p:txBody>
      </p:sp>
      <p:sp>
        <p:nvSpPr>
          <p:cNvPr id="1230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0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6"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blinds dir="vert"/>
  </p:transition>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23"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4"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atin typeface="Arial" charset="0"/>
              </a:defRPr>
            </a:lvl1pPr>
          </a:lstStyle>
          <a:p>
            <a:endParaRPr lang="en-US"/>
          </a:p>
        </p:txBody>
      </p:sp>
      <p:sp>
        <p:nvSpPr>
          <p:cNvPr id="819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endParaRPr lang="en-US"/>
          </a:p>
        </p:txBody>
      </p:sp>
      <p:sp>
        <p:nvSpPr>
          <p:cNvPr id="81926"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FEC4BAE8-6446-41E5-BFF3-718C1A6BBD36}" type="slidenum">
              <a:rPr lang="en-US"/>
              <a:pPr/>
              <a:t>‹#›</a:t>
            </a:fld>
            <a:endParaRPr lang="en-US"/>
          </a:p>
        </p:txBody>
      </p:sp>
      <p:grpSp>
        <p:nvGrpSpPr>
          <p:cNvPr id="81927" name="Group 7"/>
          <p:cNvGrpSpPr>
            <a:grpSpLocks/>
          </p:cNvGrpSpPr>
          <p:nvPr/>
        </p:nvGrpSpPr>
        <p:grpSpPr bwMode="auto">
          <a:xfrm>
            <a:off x="279400" y="152400"/>
            <a:ext cx="8686800" cy="1600200"/>
            <a:chOff x="176" y="96"/>
            <a:chExt cx="5472" cy="1008"/>
          </a:xfrm>
        </p:grpSpPr>
        <p:sp>
          <p:nvSpPr>
            <p:cNvPr id="81928"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n-US"/>
            </a:p>
          </p:txBody>
        </p:sp>
        <p:sp>
          <p:nvSpPr>
            <p:cNvPr id="81929"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eaLnBrk="1" hangingPunct="1"/>
              <a:endParaRPr lang="en-US" sz="2400">
                <a:latin typeface="Times New Roman" pitchFamily="18" charset="0"/>
              </a:endParaRPr>
            </a:p>
          </p:txBody>
        </p:sp>
        <p:sp>
          <p:nvSpPr>
            <p:cNvPr id="81930"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eaLnBrk="1" hangingPunct="1"/>
              <a:endParaRPr lang="en-US" sz="2400">
                <a:latin typeface="Times New Roman" pitchFamily="18" charset="0"/>
              </a:endParaRPr>
            </a:p>
          </p:txBody>
        </p:sp>
        <p:sp>
          <p:nvSpPr>
            <p:cNvPr id="81931"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eaLnBrk="1" hangingPunct="1"/>
              <a:endParaRPr lang="en-US" sz="2400">
                <a:latin typeface="Times New Roman" pitchFamily="18" charset="0"/>
              </a:endParaRPr>
            </a:p>
          </p:txBody>
        </p:sp>
        <p:sp>
          <p:nvSpPr>
            <p:cNvPr id="81932"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eaLnBrk="1" hangingPunct="1"/>
              <a:endParaRPr lang="en-US" sz="2400">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6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blinds dir="vert"/>
  </p:transition>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klickmeth.com/default.cfm"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angelfire.com/psy/pcp/06090c10.jpg&amp;imgrefurl=http://www.angelfire.com/psy/pcp/&amp;h=193&amp;w=144&amp;sz=7&amp;tbnid=F9YV--tVYgoJ:&amp;tbnh=98&amp;tbnw=73&amp;hl=en&amp;start=11&amp;prev=/images?q=phencyclidine&amp;svnum=10&amp;hl=en&amp;lr=&amp;safe=active&amp;sa=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upak.com/images/posters/Animal_House_Belushi_Toga.jpg"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on.aol.com/video/effects-of-drugs-on-pregnancy-516942799?icid=video_related_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google.com/imgres?imgurl=http://upload.wikimedia.org/wikipedia/en/f/f5/Amphetamines-pic.jpg&amp;imgrefurl=http://en.wikipedia.org/wiki/Single_Convention_on_Narcotic_Drugs&amp;h=200&amp;w=281&amp;sz=10&amp;tbnid=ixNISpA26BQJ:&amp;tbnh=77&amp;tbnw=109&amp;hl=en&amp;start=7&amp;prev=/images?q=Amphetamines&amp;svnum=10&amp;hl=en&amp;lr=&amp;safe=activ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drugscope.org.uk/wip/7/PDFS/Heroin%20powder.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5min.com/Video/Struggles-of-Drug-Addicted-Babies-516942795"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justthinktwice.com/" TargetMode="External"/><Relationship Id="rId2" Type="http://schemas.openxmlformats.org/officeDocument/2006/relationships/hyperlink" Target="http://abovetheinfluence.com/facts/drugfacts" TargetMode="External"/><Relationship Id="rId1" Type="http://schemas.openxmlformats.org/officeDocument/2006/relationships/slideLayout" Target="../slideLayouts/slideLayout2.xml"/><Relationship Id="rId4" Type="http://schemas.openxmlformats.org/officeDocument/2006/relationships/hyperlink" Target="http://www.methfreetn.org/"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faculty.washington.edu/chudler/amp.html" TargetMode="External"/><Relationship Id="rId3" Type="http://schemas.openxmlformats.org/officeDocument/2006/relationships/hyperlink" Target="http://www.theantidrug.com/drug_info/drug_info_lsd.asp" TargetMode="External"/><Relationship Id="rId7" Type="http://schemas.openxmlformats.org/officeDocument/2006/relationships/hyperlink" Target="http://www.whitehousedrugpolicy.gov/drugfact/crack/" TargetMode="External"/><Relationship Id="rId2" Type="http://schemas.openxmlformats.org/officeDocument/2006/relationships/hyperlink" Target="http://www.health.org/nongovpubs/ketamine/#define" TargetMode="External"/><Relationship Id="rId1" Type="http://schemas.openxmlformats.org/officeDocument/2006/relationships/slideLayout" Target="../slideLayouts/slideLayout2.xml"/><Relationship Id="rId6" Type="http://schemas.openxmlformats.org/officeDocument/2006/relationships/hyperlink" Target="http://faculty.washington.edu/chudler/coca.html" TargetMode="External"/><Relationship Id="rId5" Type="http://schemas.openxmlformats.org/officeDocument/2006/relationships/hyperlink" Target="http://www.streetdrugs.org/pcp.htm" TargetMode="External"/><Relationship Id="rId10" Type="http://schemas.openxmlformats.org/officeDocument/2006/relationships/hyperlink" Target="http://www.livescience.com/42853-marijuana-during-pregnancy-baby-brain.html" TargetMode="External"/><Relationship Id="rId4" Type="http://schemas.openxmlformats.org/officeDocument/2006/relationships/hyperlink" Target="http://www.drugabuse.gov/Published_Articles/fundrugs.html" TargetMode="External"/><Relationship Id="rId9" Type="http://schemas.openxmlformats.org/officeDocument/2006/relationships/hyperlink" Target="http://www.detox911.com/history_of_heroin_overtur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imgres?imgurl=http://www.ohsinc.com/rohypnol_2.gif&amp;imgrefurl=http://www.ohsinc.com/rohypnol_roofies_rophies__rope_date_rape_pill.htm&amp;h=246&amp;w=267&amp;sz=11&amp;tbnid=sGtSYt0ERAoJ:&amp;tbnh=99&amp;tbnw=108&amp;hl=en&amp;start=2&amp;prev=/images?q=rohypnol&amp;svnum=10&amp;hl=en&amp;lr=&amp;safe=active"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images.google.com/imgres?imgurl=http://varsity.utoronto.ca:16080/archives/118/feb10/news/rohypnol.GIF&amp;imgrefurl=http://varsity.utoronto.ca:16080/archives/118/feb10/news/rohypnol.html&amp;h=204&amp;w=250&amp;sz=25&amp;tbnid=7CQyHdjJcG8J:&amp;tbnh=86&amp;tbnw=106&amp;hl=en&amp;start=9&amp;prev=/images?q=rohypnol&amp;svnum=10&amp;hl=en&amp;lr=&amp;safe=act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atin typeface="Ravie" pitchFamily="82" charset="0"/>
              </a:rPr>
              <a:t>Club Drugs and Other Drugs</a:t>
            </a:r>
          </a:p>
        </p:txBody>
      </p:sp>
      <p:sp>
        <p:nvSpPr>
          <p:cNvPr id="2051" name="Rectangle 3"/>
          <p:cNvSpPr>
            <a:spLocks noGrp="1" noChangeArrowheads="1"/>
          </p:cNvSpPr>
          <p:nvPr>
            <p:ph type="subTitle" idx="1"/>
          </p:nvPr>
        </p:nvSpPr>
        <p:spPr/>
        <p:txBody>
          <a:bodyPr/>
          <a:lstStyle/>
          <a:p>
            <a:r>
              <a:rPr lang="en-US" dirty="0"/>
              <a:t>Mrs. Scott</a:t>
            </a:r>
          </a:p>
          <a:p>
            <a:r>
              <a:rPr lang="en-US" dirty="0"/>
              <a:t>Health</a:t>
            </a:r>
          </a:p>
          <a:p>
            <a:r>
              <a:rPr lang="en-US" dirty="0"/>
              <a:t>Chapter </a:t>
            </a:r>
            <a:r>
              <a:rPr lang="en-US" dirty="0" smtClean="0"/>
              <a:t>22</a:t>
            </a:r>
            <a:endParaRPr lang="en-US" dirty="0"/>
          </a:p>
        </p:txBody>
      </p:sp>
      <p:sp>
        <p:nvSpPr>
          <p:cNvPr id="2052" name="Text Box 4"/>
          <p:cNvSpPr txBox="1">
            <a:spLocks noChangeArrowheads="1"/>
          </p:cNvSpPr>
          <p:nvPr/>
        </p:nvSpPr>
        <p:spPr bwMode="auto">
          <a:xfrm>
            <a:off x="3810000" y="4038600"/>
            <a:ext cx="4343400" cy="915988"/>
          </a:xfrm>
          <a:prstGeom prst="rect">
            <a:avLst/>
          </a:prstGeom>
          <a:solidFill>
            <a:schemeClr val="folHlink"/>
          </a:solidFill>
          <a:ln w="9525">
            <a:noFill/>
            <a:miter lim="800000"/>
            <a:headEnd/>
            <a:tailEnd/>
          </a:ln>
          <a:effectLst/>
        </p:spPr>
        <p:txBody>
          <a:bodyPr>
            <a:spAutoFit/>
          </a:bodyPr>
          <a:lstStyle/>
          <a:p>
            <a:pPr>
              <a:spcBef>
                <a:spcPct val="50000"/>
              </a:spcBef>
            </a:pPr>
            <a:r>
              <a:rPr lang="en-US">
                <a:solidFill>
                  <a:srgbClr val="FF6600"/>
                </a:solidFill>
              </a:rPr>
              <a:t>Copy down what is in </a:t>
            </a:r>
            <a:r>
              <a:rPr lang="en-US">
                <a:solidFill>
                  <a:srgbClr val="FFFF66"/>
                </a:solidFill>
              </a:rPr>
              <a:t>YELLOW</a:t>
            </a:r>
            <a:r>
              <a:rPr lang="en-US">
                <a:solidFill>
                  <a:srgbClr val="FF6600"/>
                </a:solidFill>
              </a:rPr>
              <a:t> font.  You can summarize if you want, however these are your notes.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914511" y="4740868"/>
              <a:ext cx="360" cy="360"/>
            </p14:xfrm>
          </p:contentPart>
        </mc:Choice>
        <mc:Fallback xmlns="">
          <p:pic>
            <p:nvPicPr>
              <p:cNvPr id="3" name="Ink 2"/>
              <p:cNvPicPr/>
              <p:nvPr/>
            </p:nvPicPr>
            <p:blipFill>
              <a:blip r:embed="rId3"/>
              <a:stretch>
                <a:fillRect/>
              </a:stretch>
            </p:blipFill>
            <p:spPr>
              <a:xfrm>
                <a:off x="-926391" y="4728988"/>
                <a:ext cx="24120" cy="24120"/>
              </a:xfrm>
              <a:prstGeom prst="rect">
                <a:avLst/>
              </a:prstGeom>
            </p:spPr>
          </p:pic>
        </mc:Fallback>
      </mc:AlternateContent>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ppt_x"/>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nodeType="after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2" dur="1000"/>
                                        <p:tgtEl>
                                          <p:spTgt spid="2051">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15" dur="1000"/>
                                        <p:tgtEl>
                                          <p:spTgt spid="2051">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051">
                                            <p:txEl>
                                              <p:pRg st="2" end="2"/>
                                            </p:txEl>
                                          </p:spTgt>
                                        </p:tgtEl>
                                        <p:attrNameLst>
                                          <p:attrName>style.visibility</p:attrName>
                                        </p:attrNameLst>
                                      </p:cBhvr>
                                      <p:to>
                                        <p:strVal val="visible"/>
                                      </p:to>
                                    </p:set>
                                    <p:animEffect transition="in" filter="checkerboard(across)">
                                      <p:cBhvr>
                                        <p:cTn id="18" dur="1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Drugs…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7584465"/>
      </p:ext>
    </p:extLst>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a:solidFill>
                  <a:srgbClr val="080808"/>
                </a:solidFill>
                <a:effectLst>
                  <a:outerShdw blurRad="38100" dist="38100" dir="2700000" algn="tl">
                    <a:srgbClr val="FFFFFF"/>
                  </a:outerShdw>
                </a:effectLst>
              </a:rPr>
              <a:t>Ketamine</a:t>
            </a:r>
          </a:p>
        </p:txBody>
      </p:sp>
      <p:sp>
        <p:nvSpPr>
          <p:cNvPr id="27651" name="Rectangle 3"/>
          <p:cNvSpPr>
            <a:spLocks noGrp="1" noRot="1" noChangeArrowheads="1"/>
          </p:cNvSpPr>
          <p:nvPr>
            <p:ph type="body" idx="1"/>
          </p:nvPr>
        </p:nvSpPr>
        <p:spPr/>
        <p:txBody>
          <a:bodyPr/>
          <a:lstStyle/>
          <a:p>
            <a:r>
              <a:rPr lang="en-US" dirty="0">
                <a:solidFill>
                  <a:srgbClr val="080808"/>
                </a:solidFill>
                <a:effectLst>
                  <a:outerShdw blurRad="38100" dist="38100" dir="2700000" algn="tl">
                    <a:srgbClr val="FFFFFF"/>
                  </a:outerShdw>
                </a:effectLst>
              </a:rPr>
              <a:t>"Special K" or "K" (</a:t>
            </a:r>
            <a:r>
              <a:rPr lang="en-US" b="1" dirty="0">
                <a:solidFill>
                  <a:srgbClr val="080808"/>
                </a:solidFill>
                <a:effectLst>
                  <a:outerShdw blurRad="38100" dist="38100" dir="2700000" algn="tl">
                    <a:srgbClr val="FFFFFF"/>
                  </a:outerShdw>
                </a:effectLst>
              </a:rPr>
              <a:t>Ketamine</a:t>
            </a:r>
            <a:r>
              <a:rPr lang="en-US" dirty="0">
                <a:solidFill>
                  <a:srgbClr val="080808"/>
                </a:solidFill>
                <a:effectLst>
                  <a:outerShdw blurRad="38100" dist="38100" dir="2700000" algn="tl">
                    <a:srgbClr val="FFFFFF"/>
                  </a:outerShdw>
                </a:effectLst>
              </a:rPr>
              <a:t>) is an </a:t>
            </a:r>
            <a:r>
              <a:rPr lang="en-US" dirty="0">
                <a:solidFill>
                  <a:schemeClr val="folHlink"/>
                </a:solidFill>
              </a:rPr>
              <a:t>anesthetic </a:t>
            </a:r>
            <a:r>
              <a:rPr lang="en-US" dirty="0" smtClean="0">
                <a:solidFill>
                  <a:schemeClr val="accent4">
                    <a:lumMod val="10000"/>
                  </a:schemeClr>
                </a:solidFill>
              </a:rPr>
              <a:t>(pain killer) </a:t>
            </a:r>
            <a:r>
              <a:rPr lang="en-US" dirty="0" smtClean="0">
                <a:solidFill>
                  <a:schemeClr val="folHlink"/>
                </a:solidFill>
              </a:rPr>
              <a:t>and </a:t>
            </a:r>
            <a:r>
              <a:rPr lang="en-US" dirty="0">
                <a:solidFill>
                  <a:schemeClr val="folHlink"/>
                </a:solidFill>
              </a:rPr>
              <a:t>hallucinogen.</a:t>
            </a:r>
            <a:endParaRPr lang="en-US" dirty="0">
              <a:solidFill>
                <a:srgbClr val="080808"/>
              </a:solidFill>
              <a:effectLst>
                <a:outerShdw blurRad="38100" dist="38100" dir="2700000" algn="tl">
                  <a:srgbClr val="FFFFFF"/>
                </a:outerShdw>
              </a:effectLst>
            </a:endParaRPr>
          </a:p>
          <a:p>
            <a:r>
              <a:rPr lang="en-US" dirty="0">
                <a:solidFill>
                  <a:srgbClr val="080808"/>
                </a:solidFill>
                <a:effectLst>
                  <a:outerShdw blurRad="38100" dist="38100" dir="2700000" algn="tl">
                    <a:srgbClr val="FFFFFF"/>
                  </a:outerShdw>
                </a:effectLst>
              </a:rPr>
              <a:t>Use of a</a:t>
            </a:r>
            <a:r>
              <a:rPr lang="en-US" dirty="0">
                <a:solidFill>
                  <a:schemeClr val="accent4">
                    <a:lumMod val="10000"/>
                  </a:schemeClr>
                </a:solidFill>
                <a:effectLst>
                  <a:outerShdw blurRad="38100" dist="38100" dir="2700000" algn="tl">
                    <a:srgbClr val="FFFFFF"/>
                  </a:outerShdw>
                </a:effectLst>
              </a:rPr>
              <a:t> small </a:t>
            </a:r>
            <a:r>
              <a:rPr lang="en-US" dirty="0">
                <a:solidFill>
                  <a:srgbClr val="080808"/>
                </a:solidFill>
                <a:effectLst>
                  <a:outerShdw blurRad="38100" dist="38100" dir="2700000" algn="tl">
                    <a:srgbClr val="FFFFFF"/>
                  </a:outerShdw>
                </a:effectLst>
              </a:rPr>
              <a:t>amount of </a:t>
            </a:r>
            <a:r>
              <a:rPr lang="en-US" dirty="0" smtClean="0">
                <a:solidFill>
                  <a:srgbClr val="080808"/>
                </a:solidFill>
                <a:effectLst>
                  <a:outerShdw blurRad="38100" dist="38100" dir="2700000" algn="tl">
                    <a:srgbClr val="FFFFFF"/>
                  </a:outerShdw>
                </a:effectLst>
              </a:rPr>
              <a:t>Ketamine results in loss of</a:t>
            </a:r>
            <a:r>
              <a:rPr lang="en-US" b="1" dirty="0" smtClean="0">
                <a:solidFill>
                  <a:schemeClr val="accent4">
                    <a:lumMod val="10000"/>
                  </a:schemeClr>
                </a:solidFill>
              </a:rPr>
              <a:t> </a:t>
            </a:r>
            <a:r>
              <a:rPr lang="en-US" dirty="0">
                <a:solidFill>
                  <a:schemeClr val="folHlink"/>
                </a:solidFill>
              </a:rPr>
              <a:t>attention span, learning ability, and memory.</a:t>
            </a:r>
            <a:r>
              <a:rPr lang="en-US" dirty="0">
                <a:solidFill>
                  <a:srgbClr val="080808"/>
                </a:solidFill>
                <a:effectLst>
                  <a:outerShdw blurRad="38100" dist="38100" dir="2700000" algn="tl">
                    <a:srgbClr val="FFFFFF"/>
                  </a:outerShdw>
                </a:effectLst>
              </a:rPr>
              <a:t> </a:t>
            </a:r>
          </a:p>
          <a:p>
            <a:r>
              <a:rPr lang="en-US" dirty="0">
                <a:solidFill>
                  <a:srgbClr val="080808"/>
                </a:solidFill>
                <a:effectLst>
                  <a:outerShdw blurRad="38100" dist="38100" dir="2700000" algn="tl">
                    <a:srgbClr val="FFFFFF"/>
                  </a:outerShdw>
                </a:effectLst>
              </a:rPr>
              <a:t>At higher doses, Ketamine can cause delirium, </a:t>
            </a:r>
            <a:r>
              <a:rPr lang="en-US" dirty="0" smtClean="0">
                <a:solidFill>
                  <a:srgbClr val="080808"/>
                </a:solidFill>
                <a:effectLst>
                  <a:outerShdw blurRad="38100" dist="38100" dir="2700000" algn="tl">
                    <a:srgbClr val="FFFFFF"/>
                  </a:outerShdw>
                </a:effectLst>
              </a:rPr>
              <a:t>amnesia, high blood pressure, depression, severe breathing problems and death.</a:t>
            </a:r>
            <a:endParaRPr lang="en-US" dirty="0">
              <a:solidFill>
                <a:schemeClr val="folHlink"/>
              </a:solidFill>
            </a:endParaRPr>
          </a:p>
        </p:txBody>
      </p:sp>
      <p:grpSp>
        <p:nvGrpSpPr>
          <p:cNvPr id="27812" name="SMARTInkShape-Group39"/>
          <p:cNvGrpSpPr/>
          <p:nvPr/>
        </p:nvGrpSpPr>
        <p:grpSpPr>
          <a:xfrm>
            <a:off x="5143959" y="1371600"/>
            <a:ext cx="2321261" cy="407195"/>
            <a:chOff x="5143959" y="1371600"/>
            <a:chExt cx="2321261" cy="407195"/>
          </a:xfrm>
        </p:grpSpPr>
        <p:sp>
          <p:nvSpPr>
            <p:cNvPr id="27803" name="SMARTInkShape-272"/>
            <p:cNvSpPr/>
            <p:nvPr/>
          </p:nvSpPr>
          <p:spPr bwMode="auto">
            <a:xfrm>
              <a:off x="5143959" y="1468168"/>
              <a:ext cx="499605" cy="293712"/>
            </a:xfrm>
            <a:custGeom>
              <a:avLst/>
              <a:gdLst/>
              <a:ahLst/>
              <a:cxnLst/>
              <a:rect l="0" t="0" r="0" b="0"/>
              <a:pathLst>
                <a:path w="499605" h="293712">
                  <a:moveTo>
                    <a:pt x="156704" y="74882"/>
                  </a:moveTo>
                  <a:lnTo>
                    <a:pt x="152911" y="74882"/>
                  </a:lnTo>
                  <a:lnTo>
                    <a:pt x="148933" y="68532"/>
                  </a:lnTo>
                  <a:lnTo>
                    <a:pt x="137571" y="35005"/>
                  </a:lnTo>
                  <a:lnTo>
                    <a:pt x="121944" y="8786"/>
                  </a:lnTo>
                  <a:lnTo>
                    <a:pt x="115274" y="4624"/>
                  </a:lnTo>
                  <a:lnTo>
                    <a:pt x="97280" y="0"/>
                  </a:lnTo>
                  <a:lnTo>
                    <a:pt x="90101" y="355"/>
                  </a:lnTo>
                  <a:lnTo>
                    <a:pt x="84520" y="2178"/>
                  </a:lnTo>
                  <a:lnTo>
                    <a:pt x="58484" y="24096"/>
                  </a:lnTo>
                  <a:lnTo>
                    <a:pt x="39584" y="57453"/>
                  </a:lnTo>
                  <a:lnTo>
                    <a:pt x="23929" y="86122"/>
                  </a:lnTo>
                  <a:lnTo>
                    <a:pt x="13029" y="117283"/>
                  </a:lnTo>
                  <a:lnTo>
                    <a:pt x="4772" y="147858"/>
                  </a:lnTo>
                  <a:lnTo>
                    <a:pt x="1091" y="177026"/>
                  </a:lnTo>
                  <a:lnTo>
                    <a:pt x="0" y="205777"/>
                  </a:lnTo>
                  <a:lnTo>
                    <a:pt x="3469" y="230611"/>
                  </a:lnTo>
                  <a:lnTo>
                    <a:pt x="13317" y="256844"/>
                  </a:lnTo>
                  <a:lnTo>
                    <a:pt x="21803" y="268996"/>
                  </a:lnTo>
                  <a:lnTo>
                    <a:pt x="43979" y="287057"/>
                  </a:lnTo>
                  <a:lnTo>
                    <a:pt x="59508" y="292213"/>
                  </a:lnTo>
                  <a:lnTo>
                    <a:pt x="75405" y="293711"/>
                  </a:lnTo>
                  <a:lnTo>
                    <a:pt x="87763" y="291731"/>
                  </a:lnTo>
                  <a:lnTo>
                    <a:pt x="103645" y="282361"/>
                  </a:lnTo>
                  <a:lnTo>
                    <a:pt x="133694" y="252576"/>
                  </a:lnTo>
                  <a:lnTo>
                    <a:pt x="146975" y="231778"/>
                  </a:lnTo>
                  <a:lnTo>
                    <a:pt x="158574" y="203417"/>
                  </a:lnTo>
                  <a:lnTo>
                    <a:pt x="168509" y="169181"/>
                  </a:lnTo>
                  <a:lnTo>
                    <a:pt x="174930" y="139688"/>
                  </a:lnTo>
                  <a:lnTo>
                    <a:pt x="176710" y="114797"/>
                  </a:lnTo>
                  <a:lnTo>
                    <a:pt x="173920" y="81593"/>
                  </a:lnTo>
                  <a:lnTo>
                    <a:pt x="165723" y="46397"/>
                  </a:lnTo>
                  <a:lnTo>
                    <a:pt x="165098" y="43986"/>
                  </a:lnTo>
                  <a:lnTo>
                    <a:pt x="163888" y="42378"/>
                  </a:lnTo>
                  <a:lnTo>
                    <a:pt x="160425" y="40592"/>
                  </a:lnTo>
                  <a:lnTo>
                    <a:pt x="158391" y="42497"/>
                  </a:lnTo>
                  <a:lnTo>
                    <a:pt x="154014" y="50964"/>
                  </a:lnTo>
                  <a:lnTo>
                    <a:pt x="150440" y="78977"/>
                  </a:lnTo>
                  <a:lnTo>
                    <a:pt x="149950" y="104748"/>
                  </a:lnTo>
                  <a:lnTo>
                    <a:pt x="153468" y="135325"/>
                  </a:lnTo>
                  <a:lnTo>
                    <a:pt x="155745" y="163258"/>
                  </a:lnTo>
                  <a:lnTo>
                    <a:pt x="160212" y="191643"/>
                  </a:lnTo>
                  <a:lnTo>
                    <a:pt x="168832" y="223182"/>
                  </a:lnTo>
                  <a:lnTo>
                    <a:pt x="176613" y="240355"/>
                  </a:lnTo>
                  <a:lnTo>
                    <a:pt x="197611" y="265222"/>
                  </a:lnTo>
                  <a:lnTo>
                    <a:pt x="215391" y="275830"/>
                  </a:lnTo>
                  <a:lnTo>
                    <a:pt x="239533" y="280207"/>
                  </a:lnTo>
                  <a:lnTo>
                    <a:pt x="255429" y="276998"/>
                  </a:lnTo>
                  <a:lnTo>
                    <a:pt x="263002" y="273920"/>
                  </a:lnTo>
                  <a:lnTo>
                    <a:pt x="275649" y="262033"/>
                  </a:lnTo>
                  <a:lnTo>
                    <a:pt x="285768" y="244579"/>
                  </a:lnTo>
                  <a:lnTo>
                    <a:pt x="295928" y="210358"/>
                  </a:lnTo>
                  <a:lnTo>
                    <a:pt x="303965" y="183286"/>
                  </a:lnTo>
                  <a:lnTo>
                    <a:pt x="311675" y="148212"/>
                  </a:lnTo>
                  <a:lnTo>
                    <a:pt x="313433" y="114326"/>
                  </a:lnTo>
                  <a:lnTo>
                    <a:pt x="313781" y="78646"/>
                  </a:lnTo>
                  <a:lnTo>
                    <a:pt x="311732" y="52548"/>
                  </a:lnTo>
                  <a:lnTo>
                    <a:pt x="306588" y="29813"/>
                  </a:lnTo>
                  <a:lnTo>
                    <a:pt x="305045" y="28167"/>
                  </a:lnTo>
                  <a:lnTo>
                    <a:pt x="300658" y="25526"/>
                  </a:lnTo>
                  <a:lnTo>
                    <a:pt x="307491" y="54624"/>
                  </a:lnTo>
                  <a:lnTo>
                    <a:pt x="311827" y="79372"/>
                  </a:lnTo>
                  <a:lnTo>
                    <a:pt x="316399" y="108892"/>
                  </a:lnTo>
                  <a:lnTo>
                    <a:pt x="318960" y="134183"/>
                  </a:lnTo>
                  <a:lnTo>
                    <a:pt x="320893" y="157594"/>
                  </a:lnTo>
                  <a:lnTo>
                    <a:pt x="324397" y="183874"/>
                  </a:lnTo>
                  <a:lnTo>
                    <a:pt x="326485" y="209313"/>
                  </a:lnTo>
                  <a:lnTo>
                    <a:pt x="329775" y="241713"/>
                  </a:lnTo>
                  <a:lnTo>
                    <a:pt x="334570" y="271624"/>
                  </a:lnTo>
                  <a:lnTo>
                    <a:pt x="335082" y="286369"/>
                  </a:lnTo>
                  <a:lnTo>
                    <a:pt x="335154" y="286517"/>
                  </a:lnTo>
                  <a:lnTo>
                    <a:pt x="335278" y="258239"/>
                  </a:lnTo>
                  <a:lnTo>
                    <a:pt x="335291" y="223666"/>
                  </a:lnTo>
                  <a:lnTo>
                    <a:pt x="336089" y="192609"/>
                  </a:lnTo>
                  <a:lnTo>
                    <a:pt x="341000" y="163298"/>
                  </a:lnTo>
                  <a:lnTo>
                    <a:pt x="347482" y="134505"/>
                  </a:lnTo>
                  <a:lnTo>
                    <a:pt x="354430" y="106659"/>
                  </a:lnTo>
                  <a:lnTo>
                    <a:pt x="362309" y="83768"/>
                  </a:lnTo>
                  <a:lnTo>
                    <a:pt x="375139" y="66579"/>
                  </a:lnTo>
                  <a:lnTo>
                    <a:pt x="392081" y="53019"/>
                  </a:lnTo>
                  <a:lnTo>
                    <a:pt x="399693" y="49290"/>
                  </a:lnTo>
                  <a:lnTo>
                    <a:pt x="416026" y="47191"/>
                  </a:lnTo>
                  <a:lnTo>
                    <a:pt x="429120" y="50933"/>
                  </a:lnTo>
                  <a:lnTo>
                    <a:pt x="441290" y="57888"/>
                  </a:lnTo>
                  <a:lnTo>
                    <a:pt x="449345" y="66271"/>
                  </a:lnTo>
                  <a:lnTo>
                    <a:pt x="458342" y="95085"/>
                  </a:lnTo>
                  <a:lnTo>
                    <a:pt x="463537" y="122490"/>
                  </a:lnTo>
                  <a:lnTo>
                    <a:pt x="467699" y="150810"/>
                  </a:lnTo>
                  <a:lnTo>
                    <a:pt x="470042" y="184604"/>
                  </a:lnTo>
                  <a:lnTo>
                    <a:pt x="471530" y="213931"/>
                  </a:lnTo>
                  <a:lnTo>
                    <a:pt x="477141" y="249180"/>
                  </a:lnTo>
                  <a:lnTo>
                    <a:pt x="481659" y="264815"/>
                  </a:lnTo>
                  <a:lnTo>
                    <a:pt x="499604" y="28919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04" name="SMARTInkShape-273"/>
            <p:cNvSpPr/>
            <p:nvPr/>
          </p:nvSpPr>
          <p:spPr bwMode="auto">
            <a:xfrm>
              <a:off x="5715000" y="1521750"/>
              <a:ext cx="185739" cy="254752"/>
            </a:xfrm>
            <a:custGeom>
              <a:avLst/>
              <a:gdLst/>
              <a:ahLst/>
              <a:cxnLst/>
              <a:rect l="0" t="0" r="0" b="0"/>
              <a:pathLst>
                <a:path w="185739" h="254752">
                  <a:moveTo>
                    <a:pt x="0" y="92738"/>
                  </a:moveTo>
                  <a:lnTo>
                    <a:pt x="16590" y="107211"/>
                  </a:lnTo>
                  <a:lnTo>
                    <a:pt x="20586" y="109530"/>
                  </a:lnTo>
                  <a:lnTo>
                    <a:pt x="24836" y="110283"/>
                  </a:lnTo>
                  <a:lnTo>
                    <a:pt x="47760" y="107611"/>
                  </a:lnTo>
                  <a:lnTo>
                    <a:pt x="57210" y="103052"/>
                  </a:lnTo>
                  <a:lnTo>
                    <a:pt x="84340" y="79606"/>
                  </a:lnTo>
                  <a:lnTo>
                    <a:pt x="96887" y="55836"/>
                  </a:lnTo>
                  <a:lnTo>
                    <a:pt x="103760" y="34443"/>
                  </a:lnTo>
                  <a:lnTo>
                    <a:pt x="105647" y="17352"/>
                  </a:lnTo>
                  <a:lnTo>
                    <a:pt x="103769" y="10730"/>
                  </a:lnTo>
                  <a:lnTo>
                    <a:pt x="100135" y="5522"/>
                  </a:lnTo>
                  <a:lnTo>
                    <a:pt x="95332" y="1257"/>
                  </a:lnTo>
                  <a:lnTo>
                    <a:pt x="89749" y="0"/>
                  </a:lnTo>
                  <a:lnTo>
                    <a:pt x="77195" y="2838"/>
                  </a:lnTo>
                  <a:lnTo>
                    <a:pt x="67911" y="9390"/>
                  </a:lnTo>
                  <a:lnTo>
                    <a:pt x="60345" y="19975"/>
                  </a:lnTo>
                  <a:lnTo>
                    <a:pt x="48748" y="47454"/>
                  </a:lnTo>
                  <a:lnTo>
                    <a:pt x="43812" y="76057"/>
                  </a:lnTo>
                  <a:lnTo>
                    <a:pt x="38471" y="104640"/>
                  </a:lnTo>
                  <a:lnTo>
                    <a:pt x="37327" y="133218"/>
                  </a:lnTo>
                  <a:lnTo>
                    <a:pt x="41663" y="163381"/>
                  </a:lnTo>
                  <a:lnTo>
                    <a:pt x="48769" y="198600"/>
                  </a:lnTo>
                  <a:lnTo>
                    <a:pt x="61370" y="221294"/>
                  </a:lnTo>
                  <a:lnTo>
                    <a:pt x="73313" y="235599"/>
                  </a:lnTo>
                  <a:lnTo>
                    <a:pt x="88675" y="245661"/>
                  </a:lnTo>
                  <a:lnTo>
                    <a:pt x="110941" y="253671"/>
                  </a:lnTo>
                  <a:lnTo>
                    <a:pt x="123126" y="254751"/>
                  </a:lnTo>
                  <a:lnTo>
                    <a:pt x="185738" y="2356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05" name="SMARTInkShape-274"/>
            <p:cNvSpPr/>
            <p:nvPr/>
          </p:nvSpPr>
          <p:spPr bwMode="auto">
            <a:xfrm>
              <a:off x="5968936" y="1471010"/>
              <a:ext cx="186756" cy="294739"/>
            </a:xfrm>
            <a:custGeom>
              <a:avLst/>
              <a:gdLst/>
              <a:ahLst/>
              <a:cxnLst/>
              <a:rect l="0" t="0" r="0" b="0"/>
              <a:pathLst>
                <a:path w="186756" h="294739">
                  <a:moveTo>
                    <a:pt x="167544" y="36321"/>
                  </a:moveTo>
                  <a:lnTo>
                    <a:pt x="157658" y="20779"/>
                  </a:lnTo>
                  <a:lnTo>
                    <a:pt x="140810" y="2736"/>
                  </a:lnTo>
                  <a:lnTo>
                    <a:pt x="134640" y="437"/>
                  </a:lnTo>
                  <a:lnTo>
                    <a:pt x="119319" y="0"/>
                  </a:lnTo>
                  <a:lnTo>
                    <a:pt x="87728" y="6187"/>
                  </a:lnTo>
                  <a:lnTo>
                    <a:pt x="58612" y="12752"/>
                  </a:lnTo>
                  <a:lnTo>
                    <a:pt x="38872" y="20518"/>
                  </a:lnTo>
                  <a:lnTo>
                    <a:pt x="9274" y="45304"/>
                  </a:lnTo>
                  <a:lnTo>
                    <a:pt x="1952" y="56453"/>
                  </a:lnTo>
                  <a:lnTo>
                    <a:pt x="0" y="61649"/>
                  </a:lnTo>
                  <a:lnTo>
                    <a:pt x="286" y="66700"/>
                  </a:lnTo>
                  <a:lnTo>
                    <a:pt x="4837" y="76546"/>
                  </a:lnTo>
                  <a:lnTo>
                    <a:pt x="20695" y="95008"/>
                  </a:lnTo>
                  <a:lnTo>
                    <a:pt x="35222" y="104422"/>
                  </a:lnTo>
                  <a:lnTo>
                    <a:pt x="67982" y="117158"/>
                  </a:lnTo>
                  <a:lnTo>
                    <a:pt x="103311" y="134828"/>
                  </a:lnTo>
                  <a:lnTo>
                    <a:pt x="122584" y="145148"/>
                  </a:lnTo>
                  <a:lnTo>
                    <a:pt x="140465" y="156143"/>
                  </a:lnTo>
                  <a:lnTo>
                    <a:pt x="153922" y="163394"/>
                  </a:lnTo>
                  <a:lnTo>
                    <a:pt x="181479" y="186640"/>
                  </a:lnTo>
                  <a:lnTo>
                    <a:pt x="185645" y="194676"/>
                  </a:lnTo>
                  <a:lnTo>
                    <a:pt x="186755" y="199041"/>
                  </a:lnTo>
                  <a:lnTo>
                    <a:pt x="184526" y="224146"/>
                  </a:lnTo>
                  <a:lnTo>
                    <a:pt x="178797" y="239126"/>
                  </a:lnTo>
                  <a:lnTo>
                    <a:pt x="162184" y="261678"/>
                  </a:lnTo>
                  <a:lnTo>
                    <a:pt x="134155" y="284888"/>
                  </a:lnTo>
                  <a:lnTo>
                    <a:pt x="108528" y="294738"/>
                  </a:lnTo>
                  <a:lnTo>
                    <a:pt x="53244" y="28635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06" name="SMARTInkShape-275"/>
            <p:cNvSpPr/>
            <p:nvPr/>
          </p:nvSpPr>
          <p:spPr bwMode="auto">
            <a:xfrm>
              <a:off x="6215063" y="1371600"/>
              <a:ext cx="92868" cy="378620"/>
            </a:xfrm>
            <a:custGeom>
              <a:avLst/>
              <a:gdLst/>
              <a:ahLst/>
              <a:cxnLst/>
              <a:rect l="0" t="0" r="0" b="0"/>
              <a:pathLst>
                <a:path w="92868" h="378620">
                  <a:moveTo>
                    <a:pt x="0" y="0"/>
                  </a:moveTo>
                  <a:lnTo>
                    <a:pt x="11377" y="3792"/>
                  </a:lnTo>
                  <a:lnTo>
                    <a:pt x="19079" y="9888"/>
                  </a:lnTo>
                  <a:lnTo>
                    <a:pt x="25148" y="19476"/>
                  </a:lnTo>
                  <a:lnTo>
                    <a:pt x="35512" y="49385"/>
                  </a:lnTo>
                  <a:lnTo>
                    <a:pt x="45203" y="82251"/>
                  </a:lnTo>
                  <a:lnTo>
                    <a:pt x="47871" y="109052"/>
                  </a:lnTo>
                  <a:lnTo>
                    <a:pt x="49851" y="138955"/>
                  </a:lnTo>
                  <a:lnTo>
                    <a:pt x="54634" y="173640"/>
                  </a:lnTo>
                  <a:lnTo>
                    <a:pt x="57198" y="204025"/>
                  </a:lnTo>
                  <a:lnTo>
                    <a:pt x="61838" y="233137"/>
                  </a:lnTo>
                  <a:lnTo>
                    <a:pt x="64360" y="261077"/>
                  </a:lnTo>
                  <a:lnTo>
                    <a:pt x="69804" y="294370"/>
                  </a:lnTo>
                  <a:lnTo>
                    <a:pt x="73070" y="321906"/>
                  </a:lnTo>
                  <a:lnTo>
                    <a:pt x="82763" y="356157"/>
                  </a:lnTo>
                  <a:lnTo>
                    <a:pt x="92867" y="3786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07" name="SMARTInkShape-276"/>
            <p:cNvSpPr/>
            <p:nvPr/>
          </p:nvSpPr>
          <p:spPr bwMode="auto">
            <a:xfrm>
              <a:off x="6193630" y="1408747"/>
              <a:ext cx="407196" cy="362904"/>
            </a:xfrm>
            <a:custGeom>
              <a:avLst/>
              <a:gdLst/>
              <a:ahLst/>
              <a:cxnLst/>
              <a:rect l="0" t="0" r="0" b="0"/>
              <a:pathLst>
                <a:path w="407196" h="362904">
                  <a:moveTo>
                    <a:pt x="0" y="177166"/>
                  </a:moveTo>
                  <a:lnTo>
                    <a:pt x="8086" y="183662"/>
                  </a:lnTo>
                  <a:lnTo>
                    <a:pt x="37787" y="197293"/>
                  </a:lnTo>
                  <a:lnTo>
                    <a:pt x="70436" y="204072"/>
                  </a:lnTo>
                  <a:lnTo>
                    <a:pt x="96365" y="205246"/>
                  </a:lnTo>
                  <a:lnTo>
                    <a:pt x="127948" y="201802"/>
                  </a:lnTo>
                  <a:lnTo>
                    <a:pt x="144444" y="195788"/>
                  </a:lnTo>
                  <a:lnTo>
                    <a:pt x="175553" y="175200"/>
                  </a:lnTo>
                  <a:lnTo>
                    <a:pt x="195333" y="151360"/>
                  </a:lnTo>
                  <a:lnTo>
                    <a:pt x="207727" y="118891"/>
                  </a:lnTo>
                  <a:lnTo>
                    <a:pt x="218356" y="84149"/>
                  </a:lnTo>
                  <a:lnTo>
                    <a:pt x="220845" y="51459"/>
                  </a:lnTo>
                  <a:lnTo>
                    <a:pt x="219159" y="22973"/>
                  </a:lnTo>
                  <a:lnTo>
                    <a:pt x="214597" y="0"/>
                  </a:lnTo>
                  <a:lnTo>
                    <a:pt x="214503" y="318"/>
                  </a:lnTo>
                  <a:lnTo>
                    <a:pt x="215124" y="32066"/>
                  </a:lnTo>
                  <a:lnTo>
                    <a:pt x="219971" y="64543"/>
                  </a:lnTo>
                  <a:lnTo>
                    <a:pt x="221017" y="91937"/>
                  </a:lnTo>
                  <a:lnTo>
                    <a:pt x="221327" y="122279"/>
                  </a:lnTo>
                  <a:lnTo>
                    <a:pt x="221419" y="156405"/>
                  </a:lnTo>
                  <a:lnTo>
                    <a:pt x="223563" y="189535"/>
                  </a:lnTo>
                  <a:lnTo>
                    <a:pt x="227108" y="219460"/>
                  </a:lnTo>
                  <a:lnTo>
                    <a:pt x="228159" y="248435"/>
                  </a:lnTo>
                  <a:lnTo>
                    <a:pt x="232306" y="282877"/>
                  </a:lnTo>
                  <a:lnTo>
                    <a:pt x="235860" y="312611"/>
                  </a:lnTo>
                  <a:lnTo>
                    <a:pt x="242568" y="346357"/>
                  </a:lnTo>
                  <a:lnTo>
                    <a:pt x="247735" y="318066"/>
                  </a:lnTo>
                  <a:lnTo>
                    <a:pt x="249012" y="291117"/>
                  </a:lnTo>
                  <a:lnTo>
                    <a:pt x="253522" y="259877"/>
                  </a:lnTo>
                  <a:lnTo>
                    <a:pt x="259886" y="231747"/>
                  </a:lnTo>
                  <a:lnTo>
                    <a:pt x="266799" y="203304"/>
                  </a:lnTo>
                  <a:lnTo>
                    <a:pt x="273874" y="170975"/>
                  </a:lnTo>
                  <a:lnTo>
                    <a:pt x="282855" y="154306"/>
                  </a:lnTo>
                  <a:lnTo>
                    <a:pt x="299180" y="138113"/>
                  </a:lnTo>
                  <a:lnTo>
                    <a:pt x="304229" y="134462"/>
                  </a:lnTo>
                  <a:lnTo>
                    <a:pt x="309976" y="132821"/>
                  </a:lnTo>
                  <a:lnTo>
                    <a:pt x="322712" y="133115"/>
                  </a:lnTo>
                  <a:lnTo>
                    <a:pt x="334192" y="138008"/>
                  </a:lnTo>
                  <a:lnTo>
                    <a:pt x="339477" y="141536"/>
                  </a:lnTo>
                  <a:lnTo>
                    <a:pt x="347465" y="156038"/>
                  </a:lnTo>
                  <a:lnTo>
                    <a:pt x="356424" y="188633"/>
                  </a:lnTo>
                  <a:lnTo>
                    <a:pt x="361989" y="224219"/>
                  </a:lnTo>
                  <a:lnTo>
                    <a:pt x="365755" y="252755"/>
                  </a:lnTo>
                  <a:lnTo>
                    <a:pt x="370346" y="287523"/>
                  </a:lnTo>
                  <a:lnTo>
                    <a:pt x="372841" y="315146"/>
                  </a:lnTo>
                  <a:lnTo>
                    <a:pt x="407195" y="3629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08" name="SMARTInkShape-277"/>
            <p:cNvSpPr/>
            <p:nvPr/>
          </p:nvSpPr>
          <p:spPr bwMode="auto">
            <a:xfrm>
              <a:off x="6672263" y="1542353"/>
              <a:ext cx="150019" cy="229374"/>
            </a:xfrm>
            <a:custGeom>
              <a:avLst/>
              <a:gdLst/>
              <a:ahLst/>
              <a:cxnLst/>
              <a:rect l="0" t="0" r="0" b="0"/>
              <a:pathLst>
                <a:path w="150019" h="229374">
                  <a:moveTo>
                    <a:pt x="0" y="129285"/>
                  </a:moveTo>
                  <a:lnTo>
                    <a:pt x="9656" y="128491"/>
                  </a:lnTo>
                  <a:lnTo>
                    <a:pt x="31746" y="121514"/>
                  </a:lnTo>
                  <a:lnTo>
                    <a:pt x="56920" y="104449"/>
                  </a:lnTo>
                  <a:lnTo>
                    <a:pt x="80671" y="71898"/>
                  </a:lnTo>
                  <a:lnTo>
                    <a:pt x="94898" y="42431"/>
                  </a:lnTo>
                  <a:lnTo>
                    <a:pt x="95622" y="26654"/>
                  </a:lnTo>
                  <a:lnTo>
                    <a:pt x="91568" y="6271"/>
                  </a:lnTo>
                  <a:lnTo>
                    <a:pt x="89620" y="2032"/>
                  </a:lnTo>
                  <a:lnTo>
                    <a:pt x="85940" y="0"/>
                  </a:lnTo>
                  <a:lnTo>
                    <a:pt x="60030" y="448"/>
                  </a:lnTo>
                  <a:lnTo>
                    <a:pt x="48111" y="9053"/>
                  </a:lnTo>
                  <a:lnTo>
                    <a:pt x="35669" y="24255"/>
                  </a:lnTo>
                  <a:lnTo>
                    <a:pt x="20535" y="54332"/>
                  </a:lnTo>
                  <a:lnTo>
                    <a:pt x="11464" y="82911"/>
                  </a:lnTo>
                  <a:lnTo>
                    <a:pt x="5880" y="116420"/>
                  </a:lnTo>
                  <a:lnTo>
                    <a:pt x="3407" y="135473"/>
                  </a:lnTo>
                  <a:lnTo>
                    <a:pt x="6477" y="166925"/>
                  </a:lnTo>
                  <a:lnTo>
                    <a:pt x="10286" y="184114"/>
                  </a:lnTo>
                  <a:lnTo>
                    <a:pt x="24479" y="207178"/>
                  </a:lnTo>
                  <a:lnTo>
                    <a:pt x="43766" y="225301"/>
                  </a:lnTo>
                  <a:lnTo>
                    <a:pt x="63901" y="229373"/>
                  </a:lnTo>
                  <a:lnTo>
                    <a:pt x="95663" y="227203"/>
                  </a:lnTo>
                  <a:lnTo>
                    <a:pt x="150018" y="20786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09" name="SMARTInkShape-278"/>
            <p:cNvSpPr/>
            <p:nvPr/>
          </p:nvSpPr>
          <p:spPr bwMode="auto">
            <a:xfrm>
              <a:off x="6879431" y="1407319"/>
              <a:ext cx="85726" cy="357188"/>
            </a:xfrm>
            <a:custGeom>
              <a:avLst/>
              <a:gdLst/>
              <a:ahLst/>
              <a:cxnLst/>
              <a:rect l="0" t="0" r="0" b="0"/>
              <a:pathLst>
                <a:path w="85726" h="357188">
                  <a:moveTo>
                    <a:pt x="0" y="0"/>
                  </a:moveTo>
                  <a:lnTo>
                    <a:pt x="9943" y="27471"/>
                  </a:lnTo>
                  <a:lnTo>
                    <a:pt x="13430" y="60107"/>
                  </a:lnTo>
                  <a:lnTo>
                    <a:pt x="13906" y="86510"/>
                  </a:lnTo>
                  <a:lnTo>
                    <a:pt x="14118" y="116765"/>
                  </a:lnTo>
                  <a:lnTo>
                    <a:pt x="14212" y="146352"/>
                  </a:lnTo>
                  <a:lnTo>
                    <a:pt x="14265" y="180858"/>
                  </a:lnTo>
                  <a:lnTo>
                    <a:pt x="15075" y="211191"/>
                  </a:lnTo>
                  <a:lnTo>
                    <a:pt x="19989" y="239493"/>
                  </a:lnTo>
                  <a:lnTo>
                    <a:pt x="28761" y="275025"/>
                  </a:lnTo>
                  <a:lnTo>
                    <a:pt x="38137" y="308414"/>
                  </a:lnTo>
                  <a:lnTo>
                    <a:pt x="45255" y="325185"/>
                  </a:lnTo>
                  <a:lnTo>
                    <a:pt x="52128" y="333175"/>
                  </a:lnTo>
                  <a:lnTo>
                    <a:pt x="85725" y="3571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10" name="SMARTInkShape-279"/>
            <p:cNvSpPr/>
            <p:nvPr/>
          </p:nvSpPr>
          <p:spPr bwMode="auto">
            <a:xfrm>
              <a:off x="6858000" y="1586039"/>
              <a:ext cx="221457" cy="192756"/>
            </a:xfrm>
            <a:custGeom>
              <a:avLst/>
              <a:gdLst/>
              <a:ahLst/>
              <a:cxnLst/>
              <a:rect l="0" t="0" r="0" b="0"/>
              <a:pathLst>
                <a:path w="221457" h="192756">
                  <a:moveTo>
                    <a:pt x="0" y="57024"/>
                  </a:moveTo>
                  <a:lnTo>
                    <a:pt x="19476" y="39135"/>
                  </a:lnTo>
                  <a:lnTo>
                    <a:pt x="49385" y="23181"/>
                  </a:lnTo>
                  <a:lnTo>
                    <a:pt x="75487" y="14717"/>
                  </a:lnTo>
                  <a:lnTo>
                    <a:pt x="106239" y="7182"/>
                  </a:lnTo>
                  <a:lnTo>
                    <a:pt x="137491" y="1317"/>
                  </a:lnTo>
                  <a:lnTo>
                    <a:pt x="173103" y="64"/>
                  </a:lnTo>
                  <a:lnTo>
                    <a:pt x="177314" y="0"/>
                  </a:lnTo>
                  <a:lnTo>
                    <a:pt x="180122" y="3927"/>
                  </a:lnTo>
                  <a:lnTo>
                    <a:pt x="184998" y="38223"/>
                  </a:lnTo>
                  <a:lnTo>
                    <a:pt x="181726" y="65388"/>
                  </a:lnTo>
                  <a:lnTo>
                    <a:pt x="180006" y="100303"/>
                  </a:lnTo>
                  <a:lnTo>
                    <a:pt x="183686" y="131583"/>
                  </a:lnTo>
                  <a:lnTo>
                    <a:pt x="187449" y="166766"/>
                  </a:lnTo>
                  <a:lnTo>
                    <a:pt x="192055" y="178823"/>
                  </a:lnTo>
                  <a:lnTo>
                    <a:pt x="199393" y="189473"/>
                  </a:lnTo>
                  <a:lnTo>
                    <a:pt x="202779" y="192155"/>
                  </a:lnTo>
                  <a:lnTo>
                    <a:pt x="221456" y="1927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11" name="SMARTInkShape-280"/>
            <p:cNvSpPr/>
            <p:nvPr/>
          </p:nvSpPr>
          <p:spPr bwMode="auto">
            <a:xfrm>
              <a:off x="7180211" y="1530528"/>
              <a:ext cx="285009" cy="228042"/>
            </a:xfrm>
            <a:custGeom>
              <a:avLst/>
              <a:gdLst/>
              <a:ahLst/>
              <a:cxnLst/>
              <a:rect l="0" t="0" r="0" b="0"/>
              <a:pathLst>
                <a:path w="285009" h="228042">
                  <a:moveTo>
                    <a:pt x="127845" y="48241"/>
                  </a:moveTo>
                  <a:lnTo>
                    <a:pt x="127845" y="44448"/>
                  </a:lnTo>
                  <a:lnTo>
                    <a:pt x="129962" y="40470"/>
                  </a:lnTo>
                  <a:lnTo>
                    <a:pt x="133996" y="35241"/>
                  </a:lnTo>
                  <a:lnTo>
                    <a:pt x="127087" y="18581"/>
                  </a:lnTo>
                  <a:lnTo>
                    <a:pt x="124959" y="14180"/>
                  </a:lnTo>
                  <a:lnTo>
                    <a:pt x="116244" y="7173"/>
                  </a:lnTo>
                  <a:lnTo>
                    <a:pt x="104433" y="2207"/>
                  </a:lnTo>
                  <a:lnTo>
                    <a:pt x="91246" y="0"/>
                  </a:lnTo>
                  <a:lnTo>
                    <a:pt x="77448" y="3253"/>
                  </a:lnTo>
                  <a:lnTo>
                    <a:pt x="58408" y="14009"/>
                  </a:lnTo>
                  <a:lnTo>
                    <a:pt x="44829" y="27250"/>
                  </a:lnTo>
                  <a:lnTo>
                    <a:pt x="25662" y="56383"/>
                  </a:lnTo>
                  <a:lnTo>
                    <a:pt x="7712" y="91235"/>
                  </a:lnTo>
                  <a:lnTo>
                    <a:pt x="1763" y="116366"/>
                  </a:lnTo>
                  <a:lnTo>
                    <a:pt x="0" y="147713"/>
                  </a:lnTo>
                  <a:lnTo>
                    <a:pt x="7063" y="182136"/>
                  </a:lnTo>
                  <a:lnTo>
                    <a:pt x="15417" y="202302"/>
                  </a:lnTo>
                  <a:lnTo>
                    <a:pt x="24696" y="210110"/>
                  </a:lnTo>
                  <a:lnTo>
                    <a:pt x="57640" y="225383"/>
                  </a:lnTo>
                  <a:lnTo>
                    <a:pt x="83678" y="228041"/>
                  </a:lnTo>
                  <a:lnTo>
                    <a:pt x="112978" y="226577"/>
                  </a:lnTo>
                  <a:lnTo>
                    <a:pt x="141875" y="223281"/>
                  </a:lnTo>
                  <a:lnTo>
                    <a:pt x="162126" y="217053"/>
                  </a:lnTo>
                  <a:lnTo>
                    <a:pt x="191855" y="203912"/>
                  </a:lnTo>
                  <a:lnTo>
                    <a:pt x="221071" y="188557"/>
                  </a:lnTo>
                  <a:lnTo>
                    <a:pt x="239693" y="176511"/>
                  </a:lnTo>
                  <a:lnTo>
                    <a:pt x="272304" y="140820"/>
                  </a:lnTo>
                  <a:lnTo>
                    <a:pt x="280891" y="135203"/>
                  </a:lnTo>
                  <a:lnTo>
                    <a:pt x="285008" y="12682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grpSp>
        <p:nvGrpSpPr>
          <p:cNvPr id="27819" name="SMARTInkShape-Group40"/>
          <p:cNvGrpSpPr/>
          <p:nvPr/>
        </p:nvGrpSpPr>
        <p:grpSpPr>
          <a:xfrm>
            <a:off x="3646341" y="1264444"/>
            <a:ext cx="1282848" cy="628651"/>
            <a:chOff x="3646341" y="1264444"/>
            <a:chExt cx="1282848" cy="628651"/>
          </a:xfrm>
        </p:grpSpPr>
        <p:sp>
          <p:nvSpPr>
            <p:cNvPr id="27813" name="SMARTInkShape-281"/>
            <p:cNvSpPr/>
            <p:nvPr/>
          </p:nvSpPr>
          <p:spPr bwMode="auto">
            <a:xfrm>
              <a:off x="3646341" y="1264444"/>
              <a:ext cx="411310" cy="121445"/>
            </a:xfrm>
            <a:custGeom>
              <a:avLst/>
              <a:gdLst/>
              <a:ahLst/>
              <a:cxnLst/>
              <a:rect l="0" t="0" r="0" b="0"/>
              <a:pathLst>
                <a:path w="411310" h="121445">
                  <a:moveTo>
                    <a:pt x="4115" y="121444"/>
                  </a:moveTo>
                  <a:lnTo>
                    <a:pt x="0" y="121444"/>
                  </a:lnTo>
                  <a:lnTo>
                    <a:pt x="3416" y="121444"/>
                  </a:lnTo>
                  <a:lnTo>
                    <a:pt x="9680" y="116534"/>
                  </a:lnTo>
                  <a:lnTo>
                    <a:pt x="13997" y="115293"/>
                  </a:lnTo>
                  <a:lnTo>
                    <a:pt x="33365" y="112314"/>
                  </a:lnTo>
                  <a:lnTo>
                    <a:pt x="62295" y="102132"/>
                  </a:lnTo>
                  <a:lnTo>
                    <a:pt x="97120" y="90453"/>
                  </a:lnTo>
                  <a:lnTo>
                    <a:pt x="131289" y="76046"/>
                  </a:lnTo>
                  <a:lnTo>
                    <a:pt x="159183" y="67335"/>
                  </a:lnTo>
                  <a:lnTo>
                    <a:pt x="187556" y="58933"/>
                  </a:lnTo>
                  <a:lnTo>
                    <a:pt x="216072" y="48330"/>
                  </a:lnTo>
                  <a:lnTo>
                    <a:pt x="244629" y="42895"/>
                  </a:lnTo>
                  <a:lnTo>
                    <a:pt x="272405" y="32729"/>
                  </a:lnTo>
                  <a:lnTo>
                    <a:pt x="305643" y="23898"/>
                  </a:lnTo>
                  <a:lnTo>
                    <a:pt x="338755" y="18126"/>
                  </a:lnTo>
                  <a:lnTo>
                    <a:pt x="372693" y="8473"/>
                  </a:lnTo>
                  <a:lnTo>
                    <a:pt x="41130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14" name="SMARTInkShape-282"/>
            <p:cNvSpPr/>
            <p:nvPr/>
          </p:nvSpPr>
          <p:spPr bwMode="auto">
            <a:xfrm>
              <a:off x="3871913" y="1321594"/>
              <a:ext cx="78582" cy="442913"/>
            </a:xfrm>
            <a:custGeom>
              <a:avLst/>
              <a:gdLst/>
              <a:ahLst/>
              <a:cxnLst/>
              <a:rect l="0" t="0" r="0" b="0"/>
              <a:pathLst>
                <a:path w="78582" h="442913">
                  <a:moveTo>
                    <a:pt x="0" y="0"/>
                  </a:moveTo>
                  <a:lnTo>
                    <a:pt x="16792" y="31227"/>
                  </a:lnTo>
                  <a:lnTo>
                    <a:pt x="25424" y="52764"/>
                  </a:lnTo>
                  <a:lnTo>
                    <a:pt x="30069" y="81242"/>
                  </a:lnTo>
                  <a:lnTo>
                    <a:pt x="36161" y="107945"/>
                  </a:lnTo>
                  <a:lnTo>
                    <a:pt x="40876" y="135965"/>
                  </a:lnTo>
                  <a:lnTo>
                    <a:pt x="42274" y="166492"/>
                  </a:lnTo>
                  <a:lnTo>
                    <a:pt x="42688" y="198556"/>
                  </a:lnTo>
                  <a:lnTo>
                    <a:pt x="42810" y="230281"/>
                  </a:lnTo>
                  <a:lnTo>
                    <a:pt x="44963" y="262700"/>
                  </a:lnTo>
                  <a:lnTo>
                    <a:pt x="48512" y="292414"/>
                  </a:lnTo>
                  <a:lnTo>
                    <a:pt x="49563" y="321326"/>
                  </a:lnTo>
                  <a:lnTo>
                    <a:pt x="53711" y="355748"/>
                  </a:lnTo>
                  <a:lnTo>
                    <a:pt x="56697" y="390600"/>
                  </a:lnTo>
                  <a:lnTo>
                    <a:pt x="57742" y="401406"/>
                  </a:lnTo>
                  <a:lnTo>
                    <a:pt x="63274" y="422316"/>
                  </a:lnTo>
                  <a:lnTo>
                    <a:pt x="64407" y="424419"/>
                  </a:lnTo>
                  <a:lnTo>
                    <a:pt x="65957" y="425821"/>
                  </a:lnTo>
                  <a:lnTo>
                    <a:pt x="67783" y="426756"/>
                  </a:lnTo>
                  <a:lnTo>
                    <a:pt x="78581" y="4429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15" name="SMARTInkShape-283"/>
            <p:cNvSpPr/>
            <p:nvPr/>
          </p:nvSpPr>
          <p:spPr bwMode="auto">
            <a:xfrm>
              <a:off x="4036221" y="1522049"/>
              <a:ext cx="164304" cy="371046"/>
            </a:xfrm>
            <a:custGeom>
              <a:avLst/>
              <a:gdLst/>
              <a:ahLst/>
              <a:cxnLst/>
              <a:rect l="0" t="0" r="0" b="0"/>
              <a:pathLst>
                <a:path w="164304" h="371046">
                  <a:moveTo>
                    <a:pt x="21429" y="13857"/>
                  </a:moveTo>
                  <a:lnTo>
                    <a:pt x="17637" y="10065"/>
                  </a:lnTo>
                  <a:lnTo>
                    <a:pt x="16520" y="9742"/>
                  </a:lnTo>
                  <a:lnTo>
                    <a:pt x="15775" y="10320"/>
                  </a:lnTo>
                  <a:lnTo>
                    <a:pt x="15278" y="11499"/>
                  </a:lnTo>
                  <a:lnTo>
                    <a:pt x="14302" y="45600"/>
                  </a:lnTo>
                  <a:lnTo>
                    <a:pt x="12172" y="66135"/>
                  </a:lnTo>
                  <a:lnTo>
                    <a:pt x="7010" y="99881"/>
                  </a:lnTo>
                  <a:lnTo>
                    <a:pt x="1618" y="130333"/>
                  </a:lnTo>
                  <a:lnTo>
                    <a:pt x="211" y="165456"/>
                  </a:lnTo>
                  <a:lnTo>
                    <a:pt x="17" y="201174"/>
                  </a:lnTo>
                  <a:lnTo>
                    <a:pt x="0" y="221890"/>
                  </a:lnTo>
                  <a:lnTo>
                    <a:pt x="2115" y="227496"/>
                  </a:lnTo>
                  <a:lnTo>
                    <a:pt x="3791" y="230102"/>
                  </a:lnTo>
                  <a:lnTo>
                    <a:pt x="5701" y="231839"/>
                  </a:lnTo>
                  <a:lnTo>
                    <a:pt x="9941" y="233769"/>
                  </a:lnTo>
                  <a:lnTo>
                    <a:pt x="27639" y="235178"/>
                  </a:lnTo>
                  <a:lnTo>
                    <a:pt x="34243" y="233137"/>
                  </a:lnTo>
                  <a:lnTo>
                    <a:pt x="52338" y="222327"/>
                  </a:lnTo>
                  <a:lnTo>
                    <a:pt x="73750" y="192000"/>
                  </a:lnTo>
                  <a:lnTo>
                    <a:pt x="85239" y="167168"/>
                  </a:lnTo>
                  <a:lnTo>
                    <a:pt x="98944" y="135951"/>
                  </a:lnTo>
                  <a:lnTo>
                    <a:pt x="111236" y="101945"/>
                  </a:lnTo>
                  <a:lnTo>
                    <a:pt x="121307" y="71474"/>
                  </a:lnTo>
                  <a:lnTo>
                    <a:pt x="135717" y="35957"/>
                  </a:lnTo>
                  <a:lnTo>
                    <a:pt x="140752" y="23316"/>
                  </a:lnTo>
                  <a:lnTo>
                    <a:pt x="143387" y="9400"/>
                  </a:lnTo>
                  <a:lnTo>
                    <a:pt x="149711" y="0"/>
                  </a:lnTo>
                  <a:lnTo>
                    <a:pt x="149926" y="3490"/>
                  </a:lnTo>
                  <a:lnTo>
                    <a:pt x="152093" y="7397"/>
                  </a:lnTo>
                  <a:lnTo>
                    <a:pt x="153782" y="9551"/>
                  </a:lnTo>
                  <a:lnTo>
                    <a:pt x="155659" y="16176"/>
                  </a:lnTo>
                  <a:lnTo>
                    <a:pt x="160865" y="51123"/>
                  </a:lnTo>
                  <a:lnTo>
                    <a:pt x="163625" y="79250"/>
                  </a:lnTo>
                  <a:lnTo>
                    <a:pt x="164170" y="114557"/>
                  </a:lnTo>
                  <a:lnTo>
                    <a:pt x="164264" y="142648"/>
                  </a:lnTo>
                  <a:lnTo>
                    <a:pt x="164292" y="171080"/>
                  </a:lnTo>
                  <a:lnTo>
                    <a:pt x="164301" y="199613"/>
                  </a:lnTo>
                  <a:lnTo>
                    <a:pt x="164303" y="228175"/>
                  </a:lnTo>
                  <a:lnTo>
                    <a:pt x="160512" y="262479"/>
                  </a:lnTo>
                  <a:lnTo>
                    <a:pt x="155485" y="297305"/>
                  </a:lnTo>
                  <a:lnTo>
                    <a:pt x="142725" y="330097"/>
                  </a:lnTo>
                  <a:lnTo>
                    <a:pt x="135685" y="345947"/>
                  </a:lnTo>
                  <a:lnTo>
                    <a:pt x="126195" y="358415"/>
                  </a:lnTo>
                  <a:lnTo>
                    <a:pt x="115266" y="366068"/>
                  </a:lnTo>
                  <a:lnTo>
                    <a:pt x="105765" y="369570"/>
                  </a:lnTo>
                  <a:lnTo>
                    <a:pt x="71435" y="37104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16" name="SMARTInkShape-284"/>
            <p:cNvSpPr/>
            <p:nvPr/>
          </p:nvSpPr>
          <p:spPr bwMode="auto">
            <a:xfrm>
              <a:off x="4287788" y="1522075"/>
              <a:ext cx="153737" cy="369961"/>
            </a:xfrm>
            <a:custGeom>
              <a:avLst/>
              <a:gdLst/>
              <a:ahLst/>
              <a:cxnLst/>
              <a:rect l="0" t="0" r="0" b="0"/>
              <a:pathLst>
                <a:path w="153737" h="369961">
                  <a:moveTo>
                    <a:pt x="12750" y="49550"/>
                  </a:moveTo>
                  <a:lnTo>
                    <a:pt x="17659" y="60956"/>
                  </a:lnTo>
                  <a:lnTo>
                    <a:pt x="24607" y="93518"/>
                  </a:lnTo>
                  <a:lnTo>
                    <a:pt x="30510" y="128277"/>
                  </a:lnTo>
                  <a:lnTo>
                    <a:pt x="33456" y="161645"/>
                  </a:lnTo>
                  <a:lnTo>
                    <a:pt x="34038" y="194106"/>
                  </a:lnTo>
                  <a:lnTo>
                    <a:pt x="34139" y="221498"/>
                  </a:lnTo>
                  <a:lnTo>
                    <a:pt x="34173" y="255406"/>
                  </a:lnTo>
                  <a:lnTo>
                    <a:pt x="34179" y="289150"/>
                  </a:lnTo>
                  <a:lnTo>
                    <a:pt x="34974" y="307427"/>
                  </a:lnTo>
                  <a:lnTo>
                    <a:pt x="40883" y="340229"/>
                  </a:lnTo>
                  <a:lnTo>
                    <a:pt x="41237" y="355324"/>
                  </a:lnTo>
                  <a:lnTo>
                    <a:pt x="42060" y="358174"/>
                  </a:lnTo>
                  <a:lnTo>
                    <a:pt x="43402" y="360074"/>
                  </a:lnTo>
                  <a:lnTo>
                    <a:pt x="47468" y="363124"/>
                  </a:lnTo>
                  <a:lnTo>
                    <a:pt x="48023" y="365658"/>
                  </a:lnTo>
                  <a:lnTo>
                    <a:pt x="48381" y="369960"/>
                  </a:lnTo>
                  <a:lnTo>
                    <a:pt x="48460" y="360983"/>
                  </a:lnTo>
                  <a:lnTo>
                    <a:pt x="39649" y="325834"/>
                  </a:lnTo>
                  <a:lnTo>
                    <a:pt x="35261" y="295330"/>
                  </a:lnTo>
                  <a:lnTo>
                    <a:pt x="30708" y="268071"/>
                  </a:lnTo>
                  <a:lnTo>
                    <a:pt x="24333" y="239886"/>
                  </a:lnTo>
                  <a:lnTo>
                    <a:pt x="17416" y="207634"/>
                  </a:lnTo>
                  <a:lnTo>
                    <a:pt x="10340" y="176735"/>
                  </a:lnTo>
                  <a:lnTo>
                    <a:pt x="7009" y="147471"/>
                  </a:lnTo>
                  <a:lnTo>
                    <a:pt x="2229" y="118692"/>
                  </a:lnTo>
                  <a:lnTo>
                    <a:pt x="0" y="86227"/>
                  </a:lnTo>
                  <a:lnTo>
                    <a:pt x="4711" y="53469"/>
                  </a:lnTo>
                  <a:lnTo>
                    <a:pt x="9133" y="38099"/>
                  </a:lnTo>
                  <a:lnTo>
                    <a:pt x="19262" y="23491"/>
                  </a:lnTo>
                  <a:lnTo>
                    <a:pt x="36908" y="10036"/>
                  </a:lnTo>
                  <a:lnTo>
                    <a:pt x="50952" y="3005"/>
                  </a:lnTo>
                  <a:lnTo>
                    <a:pt x="78468" y="0"/>
                  </a:lnTo>
                  <a:lnTo>
                    <a:pt x="110015" y="10247"/>
                  </a:lnTo>
                  <a:lnTo>
                    <a:pt x="122389" y="15678"/>
                  </a:lnTo>
                  <a:lnTo>
                    <a:pt x="133181" y="29204"/>
                  </a:lnTo>
                  <a:lnTo>
                    <a:pt x="149251" y="62641"/>
                  </a:lnTo>
                  <a:lnTo>
                    <a:pt x="153736" y="96291"/>
                  </a:lnTo>
                  <a:lnTo>
                    <a:pt x="151272" y="125047"/>
                  </a:lnTo>
                  <a:lnTo>
                    <a:pt x="142535" y="156097"/>
                  </a:lnTo>
                  <a:lnTo>
                    <a:pt x="126345" y="185161"/>
                  </a:lnTo>
                  <a:lnTo>
                    <a:pt x="107861" y="210040"/>
                  </a:lnTo>
                  <a:lnTo>
                    <a:pt x="55612" y="256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17" name="SMARTInkShape-285"/>
            <p:cNvSpPr/>
            <p:nvPr/>
          </p:nvSpPr>
          <p:spPr bwMode="auto">
            <a:xfrm>
              <a:off x="4464844" y="1532405"/>
              <a:ext cx="221457" cy="246161"/>
            </a:xfrm>
            <a:custGeom>
              <a:avLst/>
              <a:gdLst/>
              <a:ahLst/>
              <a:cxnLst/>
              <a:rect l="0" t="0" r="0" b="0"/>
              <a:pathLst>
                <a:path w="221457" h="246161">
                  <a:moveTo>
                    <a:pt x="0" y="117801"/>
                  </a:moveTo>
                  <a:lnTo>
                    <a:pt x="0" y="121594"/>
                  </a:lnTo>
                  <a:lnTo>
                    <a:pt x="4233" y="125572"/>
                  </a:lnTo>
                  <a:lnTo>
                    <a:pt x="23679" y="134594"/>
                  </a:lnTo>
                  <a:lnTo>
                    <a:pt x="34601" y="135054"/>
                  </a:lnTo>
                  <a:lnTo>
                    <a:pt x="53908" y="128734"/>
                  </a:lnTo>
                  <a:lnTo>
                    <a:pt x="77621" y="114691"/>
                  </a:lnTo>
                  <a:lnTo>
                    <a:pt x="91648" y="101338"/>
                  </a:lnTo>
                  <a:lnTo>
                    <a:pt x="113588" y="66895"/>
                  </a:lnTo>
                  <a:lnTo>
                    <a:pt x="126260" y="38953"/>
                  </a:lnTo>
                  <a:lnTo>
                    <a:pt x="133860" y="8652"/>
                  </a:lnTo>
                  <a:lnTo>
                    <a:pt x="132103" y="4554"/>
                  </a:lnTo>
                  <a:lnTo>
                    <a:pt x="128550" y="1822"/>
                  </a:lnTo>
                  <a:lnTo>
                    <a:pt x="123800" y="0"/>
                  </a:lnTo>
                  <a:lnTo>
                    <a:pt x="118252" y="1167"/>
                  </a:lnTo>
                  <a:lnTo>
                    <a:pt x="105737" y="8814"/>
                  </a:lnTo>
                  <a:lnTo>
                    <a:pt x="89097" y="26507"/>
                  </a:lnTo>
                  <a:lnTo>
                    <a:pt x="72195" y="60859"/>
                  </a:lnTo>
                  <a:lnTo>
                    <a:pt x="66635" y="82144"/>
                  </a:lnTo>
                  <a:lnTo>
                    <a:pt x="64756" y="114462"/>
                  </a:lnTo>
                  <a:lnTo>
                    <a:pt x="65179" y="145717"/>
                  </a:lnTo>
                  <a:lnTo>
                    <a:pt x="74199" y="181171"/>
                  </a:lnTo>
                  <a:lnTo>
                    <a:pt x="82983" y="203909"/>
                  </a:lnTo>
                  <a:lnTo>
                    <a:pt x="94825" y="221953"/>
                  </a:lnTo>
                  <a:lnTo>
                    <a:pt x="118672" y="241706"/>
                  </a:lnTo>
                  <a:lnTo>
                    <a:pt x="134499" y="246160"/>
                  </a:lnTo>
                  <a:lnTo>
                    <a:pt x="161031" y="244204"/>
                  </a:lnTo>
                  <a:lnTo>
                    <a:pt x="221456" y="22495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7818" name="SMARTInkShape-286"/>
            <p:cNvSpPr/>
            <p:nvPr/>
          </p:nvSpPr>
          <p:spPr bwMode="auto">
            <a:xfrm>
              <a:off x="4736306" y="1628775"/>
              <a:ext cx="192883" cy="14289"/>
            </a:xfrm>
            <a:custGeom>
              <a:avLst/>
              <a:gdLst/>
              <a:ahLst/>
              <a:cxnLst/>
              <a:rect l="0" t="0" r="0" b="0"/>
              <a:pathLst>
                <a:path w="192883" h="14289">
                  <a:moveTo>
                    <a:pt x="0" y="14288"/>
                  </a:moveTo>
                  <a:lnTo>
                    <a:pt x="7291" y="13494"/>
                  </a:lnTo>
                  <a:lnTo>
                    <a:pt x="34249" y="8633"/>
                  </a:lnTo>
                  <a:lnTo>
                    <a:pt x="69736" y="7438"/>
                  </a:lnTo>
                  <a:lnTo>
                    <a:pt x="99950" y="3439"/>
                  </a:lnTo>
                  <a:lnTo>
                    <a:pt x="130245" y="1019"/>
                  </a:lnTo>
                  <a:lnTo>
                    <a:pt x="159329" y="302"/>
                  </a:lnTo>
                  <a:lnTo>
                    <a:pt x="192882"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a:solidFill>
                  <a:srgbClr val="080808"/>
                </a:solidFill>
                <a:effectLst>
                  <a:outerShdw blurRad="38100" dist="38100" dir="2700000" algn="tl">
                    <a:srgbClr val="FFFFFF"/>
                  </a:outerShdw>
                </a:effectLst>
              </a:rPr>
              <a:t>Ketamine Cont.</a:t>
            </a:r>
          </a:p>
        </p:txBody>
      </p:sp>
      <p:sp>
        <p:nvSpPr>
          <p:cNvPr id="28675" name="Rectangle 3"/>
          <p:cNvSpPr>
            <a:spLocks noGrp="1" noRot="1" noChangeArrowheads="1"/>
          </p:cNvSpPr>
          <p:nvPr>
            <p:ph type="body" idx="1"/>
          </p:nvPr>
        </p:nvSpPr>
        <p:spPr/>
        <p:txBody>
          <a:bodyPr/>
          <a:lstStyle/>
          <a:p>
            <a:r>
              <a:rPr lang="en-US" dirty="0">
                <a:solidFill>
                  <a:srgbClr val="080808"/>
                </a:solidFill>
                <a:effectLst>
                  <a:outerShdw blurRad="38100" dist="38100" dir="2700000" algn="tl">
                    <a:srgbClr val="FFFFFF"/>
                  </a:outerShdw>
                </a:effectLst>
              </a:rPr>
              <a:t>Ketamine is a </a:t>
            </a:r>
            <a:r>
              <a:rPr lang="en-US" dirty="0">
                <a:solidFill>
                  <a:schemeClr val="folHlink"/>
                </a:solidFill>
              </a:rPr>
              <a:t>liquid</a:t>
            </a:r>
            <a:r>
              <a:rPr lang="en-US" dirty="0">
                <a:solidFill>
                  <a:srgbClr val="080808"/>
                </a:solidFill>
                <a:effectLst>
                  <a:outerShdw blurRad="38100" dist="38100" dir="2700000" algn="tl">
                    <a:srgbClr val="FFFFFF"/>
                  </a:outerShdw>
                </a:effectLst>
              </a:rPr>
              <a:t> and the most potent ways of using it are by </a:t>
            </a:r>
            <a:r>
              <a:rPr lang="en-US" dirty="0" smtClean="0">
                <a:solidFill>
                  <a:srgbClr val="080808"/>
                </a:solidFill>
                <a:effectLst>
                  <a:outerShdw blurRad="38100" dist="38100" dir="2700000" algn="tl">
                    <a:srgbClr val="FFFFFF"/>
                  </a:outerShdw>
                </a:effectLst>
              </a:rPr>
              <a:t>injecting it intramuscularly </a:t>
            </a:r>
            <a:r>
              <a:rPr lang="en-US" dirty="0">
                <a:solidFill>
                  <a:srgbClr val="080808"/>
                </a:solidFill>
                <a:effectLst>
                  <a:outerShdw blurRad="38100" dist="38100" dir="2700000" algn="tl">
                    <a:srgbClr val="FFFFFF"/>
                  </a:outerShdw>
                </a:effectLst>
              </a:rPr>
              <a:t>or intravenously. </a:t>
            </a:r>
          </a:p>
          <a:p>
            <a:r>
              <a:rPr lang="en-US" dirty="0">
                <a:solidFill>
                  <a:srgbClr val="080808"/>
                </a:solidFill>
                <a:effectLst>
                  <a:outerShdw blurRad="38100" dist="38100" dir="2700000" algn="tl">
                    <a:srgbClr val="FFFFFF"/>
                  </a:outerShdw>
                </a:effectLst>
              </a:rPr>
              <a:t>It </a:t>
            </a:r>
            <a:r>
              <a:rPr lang="en-US" dirty="0" smtClean="0">
                <a:solidFill>
                  <a:srgbClr val="080808"/>
                </a:solidFill>
                <a:effectLst>
                  <a:outerShdw blurRad="38100" dist="38100" dir="2700000" algn="tl">
                    <a:srgbClr val="FFFFFF"/>
                  </a:outerShdw>
                </a:effectLst>
              </a:rPr>
              <a:t>is used by </a:t>
            </a:r>
            <a:r>
              <a:rPr lang="en-US" dirty="0" smtClean="0">
                <a:solidFill>
                  <a:schemeClr val="folHlink"/>
                </a:solidFill>
              </a:rPr>
              <a:t>vets as an animal tranquilizer </a:t>
            </a:r>
            <a:r>
              <a:rPr lang="en-US" dirty="0" smtClean="0">
                <a:solidFill>
                  <a:srgbClr val="080808"/>
                </a:solidFill>
                <a:effectLst>
                  <a:outerShdw blurRad="38100" dist="38100" dir="2700000" algn="tl">
                    <a:srgbClr val="FFFFFF"/>
                  </a:outerShdw>
                </a:effectLst>
              </a:rPr>
              <a:t>and sometimes humans (severe burns).  An easy </a:t>
            </a:r>
            <a:r>
              <a:rPr lang="en-US" dirty="0">
                <a:solidFill>
                  <a:srgbClr val="080808"/>
                </a:solidFill>
                <a:effectLst>
                  <a:outerShdw blurRad="38100" dist="38100" dir="2700000" algn="tl">
                    <a:srgbClr val="FFFFFF"/>
                  </a:outerShdw>
                </a:effectLst>
              </a:rPr>
              <a:t>way to remember this one: think </a:t>
            </a:r>
            <a:r>
              <a:rPr lang="en-US" dirty="0">
                <a:solidFill>
                  <a:schemeClr val="folHlink"/>
                </a:solidFill>
              </a:rPr>
              <a:t>“</a:t>
            </a:r>
            <a:r>
              <a:rPr lang="en-US" b="1" u="sng" dirty="0" err="1">
                <a:solidFill>
                  <a:schemeClr val="folHlink"/>
                </a:solidFill>
              </a:rPr>
              <a:t>Cat</a:t>
            </a:r>
            <a:r>
              <a:rPr lang="en-US" dirty="0" err="1">
                <a:solidFill>
                  <a:schemeClr val="folHlink"/>
                </a:solidFill>
              </a:rPr>
              <a:t>amine</a:t>
            </a:r>
            <a:r>
              <a:rPr lang="en-US" dirty="0">
                <a:solidFill>
                  <a:srgbClr val="080808"/>
                </a:solidFill>
                <a:effectLst>
                  <a:outerShdw blurRad="38100" dist="38100" dir="2700000" algn="tl">
                    <a:srgbClr val="FFFFFF"/>
                  </a:outerShdw>
                </a:effectLst>
              </a:rPr>
              <a:t>”</a:t>
            </a:r>
          </a:p>
          <a:p>
            <a:r>
              <a:rPr lang="en-US" dirty="0">
                <a:solidFill>
                  <a:srgbClr val="080808"/>
                </a:solidFill>
                <a:effectLst>
                  <a:outerShdw blurRad="38100" dist="38100" dir="2700000" algn="tl">
                    <a:srgbClr val="FFFFFF"/>
                  </a:outerShdw>
                </a:effectLst>
              </a:rPr>
              <a:t>There is the risk of losing motor control before injection is completed.</a:t>
            </a:r>
            <a:r>
              <a:rPr lang="en-US" dirty="0"/>
              <a:t> </a:t>
            </a:r>
          </a:p>
        </p:txBody>
      </p:sp>
    </p:spTree>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a:solidFill>
                  <a:srgbClr val="080808"/>
                </a:solidFill>
                <a:effectLst>
                  <a:outerShdw blurRad="38100" dist="38100" dir="2700000" algn="tl">
                    <a:srgbClr val="FFFFFF"/>
                  </a:outerShdw>
                </a:effectLst>
              </a:rPr>
              <a:t>Ketamine Cont.</a:t>
            </a:r>
          </a:p>
        </p:txBody>
      </p:sp>
      <p:sp>
        <p:nvSpPr>
          <p:cNvPr id="29699" name="Rectangle 3"/>
          <p:cNvSpPr>
            <a:spLocks noGrp="1" noRot="1" noChangeArrowheads="1"/>
          </p:cNvSpPr>
          <p:nvPr>
            <p:ph type="body" idx="1"/>
          </p:nvPr>
        </p:nvSpPr>
        <p:spPr/>
        <p:txBody>
          <a:bodyPr/>
          <a:lstStyle/>
          <a:p>
            <a:r>
              <a:rPr lang="en-US">
                <a:solidFill>
                  <a:srgbClr val="080808"/>
                </a:solidFill>
                <a:effectLst>
                  <a:outerShdw blurRad="38100" dist="38100" dir="2700000" algn="tl">
                    <a:srgbClr val="FFFFFF"/>
                  </a:outerShdw>
                </a:effectLst>
              </a:rPr>
              <a:t>Ketamine also can be made into a tablet, or a powder by evaporating the liquid and reducing it to a fine white powder that can be smoked or snorted. </a:t>
            </a:r>
          </a:p>
          <a:p>
            <a:r>
              <a:rPr lang="en-US">
                <a:solidFill>
                  <a:srgbClr val="080808"/>
                </a:solidFill>
                <a:effectLst>
                  <a:outerShdw blurRad="38100" dist="38100" dir="2700000" algn="tl">
                    <a:srgbClr val="FFFFFF"/>
                  </a:outerShdw>
                </a:effectLst>
              </a:rPr>
              <a:t>Because of its appearance, Ketamine is often mistaken for cocaine or crystal methamphetamine. </a:t>
            </a:r>
          </a:p>
          <a:p>
            <a:endParaRPr lang="en-US" sz="2800">
              <a:solidFill>
                <a:srgbClr val="080808"/>
              </a:solidFill>
              <a:effectLst>
                <a:outerShdw blurRad="38100" dist="38100" dir="2700000" algn="tl">
                  <a:srgbClr val="FFFFFF"/>
                </a:outerShdw>
              </a:effectLst>
            </a:endParaRPr>
          </a:p>
        </p:txBody>
      </p:sp>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a:solidFill>
                  <a:srgbClr val="080808"/>
                </a:solidFill>
                <a:effectLst>
                  <a:outerShdw blurRad="38100" dist="38100" dir="2700000" algn="tl">
                    <a:srgbClr val="FFFFFF"/>
                  </a:outerShdw>
                </a:effectLst>
              </a:rPr>
              <a:t>Methamphetamine</a:t>
            </a:r>
          </a:p>
        </p:txBody>
      </p:sp>
      <p:sp>
        <p:nvSpPr>
          <p:cNvPr id="31747" name="Rectangle 3"/>
          <p:cNvSpPr>
            <a:spLocks noGrp="1" noRot="1" noChangeArrowheads="1"/>
          </p:cNvSpPr>
          <p:nvPr>
            <p:ph type="body" idx="1"/>
          </p:nvPr>
        </p:nvSpPr>
        <p:spPr/>
        <p:txBody>
          <a:bodyPr/>
          <a:lstStyle/>
          <a:p>
            <a:r>
              <a:rPr lang="en-US" dirty="0">
                <a:solidFill>
                  <a:srgbClr val="080808"/>
                </a:solidFill>
                <a:effectLst>
                  <a:outerShdw blurRad="38100" dist="38100" dir="2700000" algn="tl">
                    <a:srgbClr val="FFFFFF"/>
                  </a:outerShdw>
                </a:effectLst>
              </a:rPr>
              <a:t>"Speed," "Ice," "Chalk," "Meth" (</a:t>
            </a:r>
            <a:r>
              <a:rPr lang="en-US" b="1" dirty="0">
                <a:solidFill>
                  <a:srgbClr val="080808"/>
                </a:solidFill>
                <a:effectLst>
                  <a:outerShdw blurRad="38100" dist="38100" dir="2700000" algn="tl">
                    <a:srgbClr val="FFFFFF"/>
                  </a:outerShdw>
                </a:effectLst>
              </a:rPr>
              <a:t>Methamphetamine</a:t>
            </a:r>
            <a:r>
              <a:rPr lang="en-US" dirty="0">
                <a:solidFill>
                  <a:srgbClr val="080808"/>
                </a:solidFill>
                <a:effectLst>
                  <a:outerShdw blurRad="38100" dist="38100" dir="2700000" algn="tl">
                    <a:srgbClr val="FFFFFF"/>
                  </a:outerShdw>
                </a:effectLst>
              </a:rPr>
              <a:t>) </a:t>
            </a:r>
            <a:r>
              <a:rPr lang="en-US" dirty="0" smtClean="0">
                <a:solidFill>
                  <a:srgbClr val="080808"/>
                </a:solidFill>
                <a:effectLst>
                  <a:outerShdw blurRad="38100" dist="38100" dir="2700000" algn="tl">
                    <a:srgbClr val="FFFFFF"/>
                  </a:outerShdw>
                </a:effectLst>
              </a:rPr>
              <a:t>is often made in</a:t>
            </a:r>
            <a:r>
              <a:rPr lang="en-US" dirty="0" smtClean="0">
                <a:solidFill>
                  <a:schemeClr val="folHlink"/>
                </a:solidFill>
              </a:rPr>
              <a:t> </a:t>
            </a:r>
            <a:r>
              <a:rPr lang="en-US" i="1" dirty="0">
                <a:solidFill>
                  <a:schemeClr val="folHlink"/>
                </a:solidFill>
              </a:rPr>
              <a:t>home </a:t>
            </a:r>
            <a:r>
              <a:rPr lang="en-US" i="1" dirty="0" smtClean="0">
                <a:solidFill>
                  <a:schemeClr val="folHlink"/>
                </a:solidFill>
              </a:rPr>
              <a:t>labs</a:t>
            </a:r>
            <a:r>
              <a:rPr lang="en-US" dirty="0">
                <a:solidFill>
                  <a:schemeClr val="folHlink"/>
                </a:solidFill>
              </a:rPr>
              <a:t>.  </a:t>
            </a:r>
            <a:r>
              <a:rPr lang="en-US" dirty="0" smtClean="0">
                <a:solidFill>
                  <a:schemeClr val="accent4">
                    <a:lumMod val="50000"/>
                  </a:schemeClr>
                </a:solidFill>
              </a:rPr>
              <a:t>These can blow up and cause injuries to anyone around the area.</a:t>
            </a:r>
            <a:endParaRPr lang="en-US" dirty="0">
              <a:solidFill>
                <a:schemeClr val="accent4">
                  <a:lumMod val="50000"/>
                </a:schemeClr>
              </a:solidFill>
            </a:endParaRPr>
          </a:p>
          <a:p>
            <a:r>
              <a:rPr lang="en-US" dirty="0" smtClean="0">
                <a:solidFill>
                  <a:schemeClr val="accent4">
                    <a:lumMod val="25000"/>
                  </a:schemeClr>
                </a:solidFill>
              </a:rPr>
              <a:t>It’s a powerful and addictive </a:t>
            </a:r>
            <a:r>
              <a:rPr lang="en-US" dirty="0" smtClean="0">
                <a:solidFill>
                  <a:schemeClr val="folHlink"/>
                </a:solidFill>
              </a:rPr>
              <a:t>STIMULANT </a:t>
            </a:r>
            <a:endParaRPr lang="en-US" dirty="0">
              <a:solidFill>
                <a:schemeClr val="folHlink"/>
              </a:solidFill>
            </a:endParaRPr>
          </a:p>
          <a:p>
            <a:r>
              <a:rPr lang="en-US" dirty="0">
                <a:solidFill>
                  <a:schemeClr val="accent4">
                    <a:lumMod val="25000"/>
                  </a:schemeClr>
                </a:solidFill>
                <a:effectLst>
                  <a:outerShdw blurRad="38100" dist="38100" dir="2700000" algn="tl">
                    <a:srgbClr val="FFFFFF"/>
                  </a:outerShdw>
                </a:effectLst>
              </a:rPr>
              <a:t>Methamphetamine use can cause serious health concerns, </a:t>
            </a:r>
            <a:r>
              <a:rPr lang="en-US" dirty="0" smtClean="0">
                <a:solidFill>
                  <a:schemeClr val="accent4">
                    <a:lumMod val="25000"/>
                  </a:schemeClr>
                </a:solidFill>
                <a:effectLst>
                  <a:outerShdw blurRad="38100" dist="38100" dir="2700000" algn="tl">
                    <a:srgbClr val="FFFFFF"/>
                  </a:outerShdw>
                </a:effectLst>
              </a:rPr>
              <a:t>including </a:t>
            </a:r>
            <a:r>
              <a:rPr lang="en-US" dirty="0" smtClean="0">
                <a:solidFill>
                  <a:schemeClr val="tx2">
                    <a:lumMod val="75000"/>
                  </a:schemeClr>
                </a:solidFill>
                <a:effectLst>
                  <a:outerShdw blurRad="38100" dist="38100" dir="2700000" algn="tl">
                    <a:srgbClr val="FFFFFF"/>
                  </a:outerShdw>
                </a:effectLst>
              </a:rPr>
              <a:t>memory loss</a:t>
            </a:r>
            <a:r>
              <a:rPr lang="en-US" dirty="0" smtClean="0">
                <a:solidFill>
                  <a:schemeClr val="accent4">
                    <a:lumMod val="25000"/>
                  </a:schemeClr>
                </a:solidFill>
                <a:effectLst>
                  <a:outerShdw blurRad="38100" dist="38100" dir="2700000" algn="tl">
                    <a:srgbClr val="FFFFFF"/>
                  </a:outerShdw>
                </a:effectLst>
              </a:rPr>
              <a:t>, aggression, </a:t>
            </a:r>
            <a:r>
              <a:rPr lang="en-US" dirty="0" smtClean="0">
                <a:solidFill>
                  <a:schemeClr val="tx2">
                    <a:lumMod val="75000"/>
                  </a:schemeClr>
                </a:solidFill>
                <a:effectLst>
                  <a:outerShdw blurRad="38100" dist="38100" dir="2700000" algn="tl">
                    <a:srgbClr val="FFFFFF"/>
                  </a:outerShdw>
                </a:effectLst>
              </a:rPr>
              <a:t>violence, </a:t>
            </a:r>
            <a:r>
              <a:rPr lang="en-US" dirty="0" smtClean="0">
                <a:solidFill>
                  <a:schemeClr val="accent4">
                    <a:lumMod val="25000"/>
                  </a:schemeClr>
                </a:solidFill>
                <a:effectLst>
                  <a:outerShdw blurRad="38100" dist="38100" dir="2700000" algn="tl">
                    <a:srgbClr val="FFFFFF"/>
                  </a:outerShdw>
                </a:effectLst>
              </a:rPr>
              <a:t>psychotic behavior and heart problems.</a:t>
            </a:r>
            <a:endParaRPr lang="en-US" dirty="0">
              <a:solidFill>
                <a:schemeClr val="accent4">
                  <a:lumMod val="25000"/>
                </a:schemeClr>
              </a:solidFill>
              <a:effectLst>
                <a:outerShdw blurRad="38100" dist="38100" dir="2700000" algn="tl">
                  <a:srgbClr val="FFFFFF"/>
                </a:outerShdw>
              </a:effectLst>
            </a:endParaRPr>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en-US" b="0">
                <a:solidFill>
                  <a:srgbClr val="101000"/>
                </a:solidFill>
              </a:rPr>
              <a:t>Meth. Cont.</a:t>
            </a:r>
          </a:p>
        </p:txBody>
      </p:sp>
      <p:sp>
        <p:nvSpPr>
          <p:cNvPr id="68611" name="Rectangle 3"/>
          <p:cNvSpPr>
            <a:spLocks noGrp="1" noRot="1" noChangeArrowheads="1"/>
          </p:cNvSpPr>
          <p:nvPr>
            <p:ph type="body" idx="1"/>
          </p:nvPr>
        </p:nvSpPr>
        <p:spPr>
          <a:xfrm>
            <a:off x="838200" y="1752600"/>
            <a:ext cx="8007350" cy="4191000"/>
          </a:xfrm>
        </p:spPr>
        <p:txBody>
          <a:bodyPr/>
          <a:lstStyle/>
          <a:p>
            <a:r>
              <a:rPr lang="en-US" b="1" dirty="0">
                <a:solidFill>
                  <a:schemeClr val="bg2">
                    <a:lumMod val="50000"/>
                  </a:schemeClr>
                </a:solidFill>
                <a:effectLst>
                  <a:outerShdw blurRad="38100" dist="38100" dir="2700000" algn="tl">
                    <a:srgbClr val="FFFFFF"/>
                  </a:outerShdw>
                </a:effectLst>
              </a:rPr>
              <a:t>Excess use of methamphetamine </a:t>
            </a:r>
            <a:r>
              <a:rPr lang="en-US" dirty="0">
                <a:solidFill>
                  <a:schemeClr val="folHlink"/>
                </a:solidFill>
              </a:rPr>
              <a:t>causes severe weight loss, </a:t>
            </a:r>
            <a:r>
              <a:rPr lang="en-US" dirty="0">
                <a:solidFill>
                  <a:schemeClr val="bg2">
                    <a:lumMod val="50000"/>
                  </a:schemeClr>
                </a:solidFill>
              </a:rPr>
              <a:t>pains in muscles and joints</a:t>
            </a:r>
            <a:r>
              <a:rPr lang="en-US" dirty="0">
                <a:solidFill>
                  <a:schemeClr val="folHlink"/>
                </a:solidFill>
              </a:rPr>
              <a:t>, </a:t>
            </a:r>
            <a:r>
              <a:rPr lang="en-US" dirty="0">
                <a:solidFill>
                  <a:schemeClr val="bg2">
                    <a:lumMod val="50000"/>
                  </a:schemeClr>
                </a:solidFill>
              </a:rPr>
              <a:t>excessive activity, </a:t>
            </a:r>
            <a:r>
              <a:rPr lang="en-US" dirty="0" smtClean="0">
                <a:solidFill>
                  <a:schemeClr val="bg2">
                    <a:lumMod val="50000"/>
                  </a:schemeClr>
                </a:solidFill>
              </a:rPr>
              <a:t>noticeable change in </a:t>
            </a:r>
            <a:r>
              <a:rPr lang="en-US" dirty="0" smtClean="0">
                <a:solidFill>
                  <a:schemeClr val="folHlink"/>
                </a:solidFill>
              </a:rPr>
              <a:t>appearance, dental </a:t>
            </a:r>
            <a:r>
              <a:rPr lang="en-US" dirty="0" smtClean="0">
                <a:solidFill>
                  <a:schemeClr val="bg2">
                    <a:lumMod val="50000"/>
                  </a:schemeClr>
                </a:solidFill>
              </a:rPr>
              <a:t>issues and overconcentration on minor tasks.  Some </a:t>
            </a:r>
            <a:r>
              <a:rPr lang="en-US" dirty="0">
                <a:solidFill>
                  <a:schemeClr val="bg2">
                    <a:lumMod val="50000"/>
                  </a:schemeClr>
                </a:solidFill>
              </a:rPr>
              <a:t>people become suspicious and develop antisocial behavior.  </a:t>
            </a:r>
            <a:r>
              <a:rPr lang="en-US" dirty="0">
                <a:solidFill>
                  <a:schemeClr val="folHlink"/>
                </a:solidFill>
              </a:rPr>
              <a:t>(Kind of similar to </a:t>
            </a:r>
            <a:r>
              <a:rPr lang="en-US" dirty="0" smtClean="0">
                <a:solidFill>
                  <a:schemeClr val="folHlink"/>
                </a:solidFill>
              </a:rPr>
              <a:t>paranoid</a:t>
            </a:r>
          </a:p>
          <a:p>
            <a:r>
              <a:rPr lang="en-US" dirty="0" smtClean="0">
                <a:solidFill>
                  <a:schemeClr val="folHlink"/>
                </a:solidFill>
              </a:rPr>
              <a:t>schizophrenia</a:t>
            </a:r>
            <a:r>
              <a:rPr lang="en-US" dirty="0">
                <a:solidFill>
                  <a:schemeClr val="folHlink"/>
                </a:solidFill>
              </a:rPr>
              <a:t>)</a:t>
            </a:r>
          </a:p>
          <a:p>
            <a:pPr>
              <a:buFont typeface="Wingdings" pitchFamily="2" charset="2"/>
              <a:buNone/>
            </a:pPr>
            <a:endParaRPr lang="en-US" dirty="0">
              <a:solidFill>
                <a:schemeClr val="folHlink"/>
              </a:solidFill>
            </a:endParaRPr>
          </a:p>
        </p:txBody>
      </p:sp>
      <p:pic>
        <p:nvPicPr>
          <p:cNvPr id="38914" name="Picture 2" descr="http://t1.gstatic.com/images?q=tbn:ANd9GcQ0odLhiLVyptms7Z-CfzQUQ6AyXJxn-J_wV6myAvek4ER3qZRN:www.mappsd.org/NewMM-7.jpg"/>
          <p:cNvPicPr>
            <a:picLocks noChangeAspect="1" noChangeArrowheads="1"/>
          </p:cNvPicPr>
          <p:nvPr/>
        </p:nvPicPr>
        <p:blipFill>
          <a:blip r:embed="rId2" cstate="print"/>
          <a:srcRect/>
          <a:stretch>
            <a:fillRect/>
          </a:stretch>
        </p:blipFill>
        <p:spPr bwMode="auto">
          <a:xfrm>
            <a:off x="6743700" y="0"/>
            <a:ext cx="2400300" cy="1905000"/>
          </a:xfrm>
          <a:prstGeom prst="rect">
            <a:avLst/>
          </a:prstGeom>
          <a:noFill/>
        </p:spPr>
      </p:pic>
      <p:pic>
        <p:nvPicPr>
          <p:cNvPr id="38916" name="Picture 4" descr="http://t3.gstatic.com/images?q=tbn:ANd9GcS1Ph-dIlnTw9i_CSHzKkDo0hrhDWUjw8Y4I_6CZmxXD6evWD4RDw:www.pbs.org/wgbh/pages/frontline/meth/art/bodyp0.jpg"/>
          <p:cNvPicPr>
            <a:picLocks noChangeAspect="1" noChangeArrowheads="1"/>
          </p:cNvPicPr>
          <p:nvPr/>
        </p:nvPicPr>
        <p:blipFill>
          <a:blip r:embed="rId3" cstate="print"/>
          <a:srcRect/>
          <a:stretch>
            <a:fillRect/>
          </a:stretch>
        </p:blipFill>
        <p:spPr bwMode="auto">
          <a:xfrm>
            <a:off x="6172200" y="5257799"/>
            <a:ext cx="2667000" cy="1600201"/>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a:solidFill>
                  <a:srgbClr val="080808"/>
                </a:solidFill>
                <a:effectLst>
                  <a:outerShdw blurRad="38100" dist="38100" dir="2700000" algn="tl">
                    <a:srgbClr val="FFFFFF"/>
                  </a:outerShdw>
                </a:effectLst>
              </a:rPr>
              <a:t>Meth. Cont.</a:t>
            </a:r>
          </a:p>
        </p:txBody>
      </p:sp>
      <p:sp>
        <p:nvSpPr>
          <p:cNvPr id="34819" name="Rectangle 3"/>
          <p:cNvSpPr>
            <a:spLocks noGrp="1" noRot="1" noChangeArrowheads="1"/>
          </p:cNvSpPr>
          <p:nvPr>
            <p:ph type="body" idx="1"/>
          </p:nvPr>
        </p:nvSpPr>
        <p:spPr/>
        <p:txBody>
          <a:bodyPr/>
          <a:lstStyle/>
          <a:p>
            <a:pPr>
              <a:lnSpc>
                <a:spcPct val="90000"/>
              </a:lnSpc>
            </a:pPr>
            <a:r>
              <a:rPr lang="en-US" sz="2800" dirty="0">
                <a:solidFill>
                  <a:srgbClr val="080808"/>
                </a:solidFill>
                <a:effectLst>
                  <a:outerShdw blurRad="38100" dist="38100" dir="2700000" algn="tl">
                    <a:srgbClr val="FFFFFF"/>
                  </a:outerShdw>
                </a:effectLst>
              </a:rPr>
              <a:t>It quickly produces feelings of joy, strength, and alertness.</a:t>
            </a:r>
          </a:p>
          <a:p>
            <a:pPr>
              <a:lnSpc>
                <a:spcPct val="90000"/>
              </a:lnSpc>
            </a:pPr>
            <a:r>
              <a:rPr lang="en-US" sz="2800" dirty="0">
                <a:solidFill>
                  <a:srgbClr val="080808"/>
                </a:solidFill>
                <a:effectLst>
                  <a:outerShdw blurRad="38100" dist="38100" dir="2700000" algn="tl">
                    <a:srgbClr val="FFFFFF"/>
                  </a:outerShdw>
                </a:effectLst>
              </a:rPr>
              <a:t>Methamphetamine gives a user the capacity to work and talk for long periods of time. </a:t>
            </a:r>
          </a:p>
          <a:p>
            <a:pPr>
              <a:lnSpc>
                <a:spcPct val="90000"/>
              </a:lnSpc>
            </a:pPr>
            <a:r>
              <a:rPr lang="en-US" sz="2800" dirty="0" smtClean="0">
                <a:solidFill>
                  <a:schemeClr val="folHlink"/>
                </a:solidFill>
              </a:rPr>
              <a:t>Methamphetamine </a:t>
            </a:r>
            <a:r>
              <a:rPr lang="en-US" sz="2800" dirty="0">
                <a:solidFill>
                  <a:schemeClr val="folHlink"/>
                </a:solidFill>
              </a:rPr>
              <a:t>is one of a group of drugs called amphetamines.</a:t>
            </a:r>
            <a:r>
              <a:rPr lang="en-US" sz="2800" dirty="0">
                <a:solidFill>
                  <a:srgbClr val="080808"/>
                </a:solidFill>
                <a:effectLst>
                  <a:outerShdw blurRad="38100" dist="38100" dir="2700000" algn="tl">
                    <a:srgbClr val="FFFFFF"/>
                  </a:outerShdw>
                </a:effectLst>
              </a:rPr>
              <a:t> </a:t>
            </a:r>
          </a:p>
        </p:txBody>
      </p:sp>
      <p:sp>
        <p:nvSpPr>
          <p:cNvPr id="7" name="SMARTInkShape-287"/>
          <p:cNvSpPr/>
          <p:nvPr/>
        </p:nvSpPr>
        <p:spPr bwMode="auto">
          <a:xfrm>
            <a:off x="2214857" y="4500563"/>
            <a:ext cx="2642894" cy="34613"/>
          </a:xfrm>
          <a:custGeom>
            <a:avLst/>
            <a:gdLst/>
            <a:ahLst/>
            <a:cxnLst/>
            <a:rect l="0" t="0" r="0" b="0"/>
            <a:pathLst>
              <a:path w="2642894" h="34613">
                <a:moveTo>
                  <a:pt x="6849" y="14287"/>
                </a:moveTo>
                <a:lnTo>
                  <a:pt x="698" y="14287"/>
                </a:lnTo>
                <a:lnTo>
                  <a:pt x="367" y="15081"/>
                </a:lnTo>
                <a:lnTo>
                  <a:pt x="0" y="18079"/>
                </a:lnTo>
                <a:lnTo>
                  <a:pt x="1489" y="19990"/>
                </a:lnTo>
                <a:lnTo>
                  <a:pt x="7378" y="24230"/>
                </a:lnTo>
                <a:lnTo>
                  <a:pt x="36434" y="30119"/>
                </a:lnTo>
                <a:lnTo>
                  <a:pt x="67991" y="34612"/>
                </a:lnTo>
                <a:lnTo>
                  <a:pt x="99225" y="31598"/>
                </a:lnTo>
                <a:lnTo>
                  <a:pt x="134722" y="29172"/>
                </a:lnTo>
                <a:lnTo>
                  <a:pt x="167251" y="28692"/>
                </a:lnTo>
                <a:lnTo>
                  <a:pt x="197019" y="24806"/>
                </a:lnTo>
                <a:lnTo>
                  <a:pt x="226976" y="22097"/>
                </a:lnTo>
                <a:lnTo>
                  <a:pt x="261595" y="21518"/>
                </a:lnTo>
                <a:lnTo>
                  <a:pt x="295886" y="21442"/>
                </a:lnTo>
                <a:lnTo>
                  <a:pt x="327556" y="21433"/>
                </a:lnTo>
                <a:lnTo>
                  <a:pt x="360399" y="19315"/>
                </a:lnTo>
                <a:lnTo>
                  <a:pt x="393573" y="14949"/>
                </a:lnTo>
                <a:lnTo>
                  <a:pt x="420113" y="14418"/>
                </a:lnTo>
                <a:lnTo>
                  <a:pt x="449444" y="14326"/>
                </a:lnTo>
                <a:lnTo>
                  <a:pt x="474009" y="12182"/>
                </a:lnTo>
                <a:lnTo>
                  <a:pt x="503167" y="7807"/>
                </a:lnTo>
                <a:lnTo>
                  <a:pt x="534396" y="7230"/>
                </a:lnTo>
                <a:lnTo>
                  <a:pt x="563817" y="7160"/>
                </a:lnTo>
                <a:lnTo>
                  <a:pt x="590889" y="6355"/>
                </a:lnTo>
                <a:lnTo>
                  <a:pt x="624247" y="1490"/>
                </a:lnTo>
                <a:lnTo>
                  <a:pt x="657971" y="294"/>
                </a:lnTo>
                <a:lnTo>
                  <a:pt x="687489" y="87"/>
                </a:lnTo>
                <a:lnTo>
                  <a:pt x="718497" y="11"/>
                </a:lnTo>
                <a:lnTo>
                  <a:pt x="753053" y="2"/>
                </a:lnTo>
                <a:lnTo>
                  <a:pt x="785543" y="0"/>
                </a:lnTo>
                <a:lnTo>
                  <a:pt x="812425" y="0"/>
                </a:lnTo>
                <a:lnTo>
                  <a:pt x="848054" y="0"/>
                </a:lnTo>
                <a:lnTo>
                  <a:pt x="883645" y="0"/>
                </a:lnTo>
                <a:lnTo>
                  <a:pt x="910195" y="0"/>
                </a:lnTo>
                <a:lnTo>
                  <a:pt x="938171" y="0"/>
                </a:lnTo>
                <a:lnTo>
                  <a:pt x="966568" y="0"/>
                </a:lnTo>
                <a:lnTo>
                  <a:pt x="994789" y="793"/>
                </a:lnTo>
                <a:lnTo>
                  <a:pt x="1025058" y="5654"/>
                </a:lnTo>
                <a:lnTo>
                  <a:pt x="1054379" y="6849"/>
                </a:lnTo>
                <a:lnTo>
                  <a:pt x="1089157" y="7085"/>
                </a:lnTo>
                <a:lnTo>
                  <a:pt x="1117194" y="7132"/>
                </a:lnTo>
                <a:lnTo>
                  <a:pt x="1149043" y="7141"/>
                </a:lnTo>
                <a:lnTo>
                  <a:pt x="1183968" y="7142"/>
                </a:lnTo>
                <a:lnTo>
                  <a:pt x="1211993" y="7143"/>
                </a:lnTo>
                <a:lnTo>
                  <a:pt x="1245674" y="7143"/>
                </a:lnTo>
                <a:lnTo>
                  <a:pt x="1275669" y="7143"/>
                </a:lnTo>
                <a:lnTo>
                  <a:pt x="1307259" y="7143"/>
                </a:lnTo>
                <a:lnTo>
                  <a:pt x="1339016" y="7143"/>
                </a:lnTo>
                <a:lnTo>
                  <a:pt x="1368632" y="7143"/>
                </a:lnTo>
                <a:lnTo>
                  <a:pt x="1396030" y="7143"/>
                </a:lnTo>
                <a:lnTo>
                  <a:pt x="1425286" y="7143"/>
                </a:lnTo>
                <a:lnTo>
                  <a:pt x="1455209" y="7143"/>
                </a:lnTo>
                <a:lnTo>
                  <a:pt x="1488065" y="7143"/>
                </a:lnTo>
                <a:lnTo>
                  <a:pt x="1518260" y="7143"/>
                </a:lnTo>
                <a:lnTo>
                  <a:pt x="1548109" y="7937"/>
                </a:lnTo>
                <a:lnTo>
                  <a:pt x="1580942" y="11259"/>
                </a:lnTo>
                <a:lnTo>
                  <a:pt x="1616650" y="8191"/>
                </a:lnTo>
                <a:lnTo>
                  <a:pt x="1650838" y="7350"/>
                </a:lnTo>
                <a:lnTo>
                  <a:pt x="1680437" y="7204"/>
                </a:lnTo>
                <a:lnTo>
                  <a:pt x="1709315" y="10954"/>
                </a:lnTo>
                <a:lnTo>
                  <a:pt x="1741772" y="13299"/>
                </a:lnTo>
                <a:lnTo>
                  <a:pt x="1772733" y="13995"/>
                </a:lnTo>
                <a:lnTo>
                  <a:pt x="1805806" y="14200"/>
                </a:lnTo>
                <a:lnTo>
                  <a:pt x="1841058" y="14276"/>
                </a:lnTo>
                <a:lnTo>
                  <a:pt x="1872878" y="14285"/>
                </a:lnTo>
                <a:lnTo>
                  <a:pt x="1905858" y="10494"/>
                </a:lnTo>
                <a:lnTo>
                  <a:pt x="1936974" y="8136"/>
                </a:lnTo>
                <a:lnTo>
                  <a:pt x="1970093" y="7437"/>
                </a:lnTo>
                <a:lnTo>
                  <a:pt x="2001318" y="7201"/>
                </a:lnTo>
                <a:lnTo>
                  <a:pt x="2034297" y="5038"/>
                </a:lnTo>
                <a:lnTo>
                  <a:pt x="2067770" y="995"/>
                </a:lnTo>
                <a:lnTo>
                  <a:pt x="2100046" y="196"/>
                </a:lnTo>
                <a:lnTo>
                  <a:pt x="2126890" y="58"/>
                </a:lnTo>
                <a:lnTo>
                  <a:pt x="2155746" y="17"/>
                </a:lnTo>
                <a:lnTo>
                  <a:pt x="2186698" y="5"/>
                </a:lnTo>
                <a:lnTo>
                  <a:pt x="2216818" y="1"/>
                </a:lnTo>
                <a:lnTo>
                  <a:pt x="2249079" y="0"/>
                </a:lnTo>
                <a:lnTo>
                  <a:pt x="2283292" y="0"/>
                </a:lnTo>
                <a:lnTo>
                  <a:pt x="2318037" y="0"/>
                </a:lnTo>
                <a:lnTo>
                  <a:pt x="2348996" y="0"/>
                </a:lnTo>
                <a:lnTo>
                  <a:pt x="2380394" y="0"/>
                </a:lnTo>
                <a:lnTo>
                  <a:pt x="2415182" y="0"/>
                </a:lnTo>
                <a:lnTo>
                  <a:pt x="2443837" y="4909"/>
                </a:lnTo>
                <a:lnTo>
                  <a:pt x="2475015" y="6702"/>
                </a:lnTo>
                <a:lnTo>
                  <a:pt x="2508426" y="7879"/>
                </a:lnTo>
                <a:lnTo>
                  <a:pt x="2539367" y="12786"/>
                </a:lnTo>
                <a:lnTo>
                  <a:pt x="2572614" y="13991"/>
                </a:lnTo>
                <a:lnTo>
                  <a:pt x="2605759" y="19902"/>
                </a:lnTo>
                <a:lnTo>
                  <a:pt x="2641039" y="21404"/>
                </a:lnTo>
                <a:lnTo>
                  <a:pt x="2642893" y="21431"/>
                </a:lnTo>
              </a:path>
            </a:pathLst>
          </a:custGeom>
          <a:noFill/>
          <a:ln w="190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0" y="-381000"/>
            <a:ext cx="8385175" cy="1431925"/>
          </a:xfrm>
        </p:spPr>
        <p:txBody>
          <a:bodyPr/>
          <a:lstStyle/>
          <a:p>
            <a:r>
              <a:rPr lang="en-US" sz="3600">
                <a:solidFill>
                  <a:srgbClr val="101000"/>
                </a:solidFill>
              </a:rPr>
              <a:t>Pics of Meth Users</a:t>
            </a:r>
          </a:p>
        </p:txBody>
      </p:sp>
      <p:sp>
        <p:nvSpPr>
          <p:cNvPr id="84995" name="Rectangle 3"/>
          <p:cNvSpPr>
            <a:spLocks noGrp="1" noRot="1" noChangeArrowheads="1"/>
          </p:cNvSpPr>
          <p:nvPr>
            <p:ph type="body" idx="1"/>
          </p:nvPr>
        </p:nvSpPr>
        <p:spPr/>
        <p:txBody>
          <a:bodyPr/>
          <a:lstStyle/>
          <a:p>
            <a:endParaRPr lang="en-US"/>
          </a:p>
        </p:txBody>
      </p:sp>
      <p:pic>
        <p:nvPicPr>
          <p:cNvPr id="84997" name="Picture 5" descr="before-after-meth"/>
          <p:cNvPicPr>
            <a:picLocks noChangeAspect="1" noChangeArrowheads="1"/>
          </p:cNvPicPr>
          <p:nvPr/>
        </p:nvPicPr>
        <p:blipFill>
          <a:blip r:embed="rId2" cstate="print"/>
          <a:srcRect/>
          <a:stretch>
            <a:fillRect/>
          </a:stretch>
        </p:blipFill>
        <p:spPr bwMode="auto">
          <a:xfrm>
            <a:off x="457200" y="609600"/>
            <a:ext cx="4191000" cy="2803525"/>
          </a:xfrm>
          <a:prstGeom prst="rect">
            <a:avLst/>
          </a:prstGeom>
          <a:noFill/>
        </p:spPr>
      </p:pic>
      <p:pic>
        <p:nvPicPr>
          <p:cNvPr id="84999" name="Picture 7" descr="f-4"/>
          <p:cNvPicPr>
            <a:picLocks noChangeAspect="1" noChangeArrowheads="1"/>
          </p:cNvPicPr>
          <p:nvPr/>
        </p:nvPicPr>
        <p:blipFill>
          <a:blip r:embed="rId3" cstate="print"/>
          <a:srcRect/>
          <a:stretch>
            <a:fillRect/>
          </a:stretch>
        </p:blipFill>
        <p:spPr bwMode="auto">
          <a:xfrm>
            <a:off x="4724400" y="0"/>
            <a:ext cx="4419600" cy="3768725"/>
          </a:xfrm>
          <a:prstGeom prst="rect">
            <a:avLst/>
          </a:prstGeom>
          <a:noFill/>
        </p:spPr>
      </p:pic>
      <p:pic>
        <p:nvPicPr>
          <p:cNvPr id="85001" name="Picture 9" descr="m-23"/>
          <p:cNvPicPr>
            <a:picLocks noChangeAspect="1" noChangeArrowheads="1"/>
          </p:cNvPicPr>
          <p:nvPr/>
        </p:nvPicPr>
        <p:blipFill>
          <a:blip r:embed="rId4" cstate="print"/>
          <a:srcRect/>
          <a:stretch>
            <a:fillRect/>
          </a:stretch>
        </p:blipFill>
        <p:spPr bwMode="auto">
          <a:xfrm>
            <a:off x="4191000" y="3349625"/>
            <a:ext cx="4114800" cy="3508375"/>
          </a:xfrm>
          <a:prstGeom prst="rect">
            <a:avLst/>
          </a:prstGeom>
          <a:noFill/>
        </p:spPr>
      </p:pic>
      <p:pic>
        <p:nvPicPr>
          <p:cNvPr id="85003" name="Picture 11" descr="Extreme Meth Makeover.  Log onto life.  Sponsored by Klickitat County Meth Action Team.">
            <a:hlinkClick r:id="rId5"/>
          </p:cNvPr>
          <p:cNvPicPr>
            <a:picLocks noChangeAspect="1" noChangeArrowheads="1"/>
          </p:cNvPicPr>
          <p:nvPr/>
        </p:nvPicPr>
        <p:blipFill>
          <a:blip r:embed="rId6" cstate="print"/>
          <a:srcRect/>
          <a:stretch>
            <a:fillRect/>
          </a:stretch>
        </p:blipFill>
        <p:spPr bwMode="auto">
          <a:xfrm>
            <a:off x="-4572000" y="3429000"/>
            <a:ext cx="8153400" cy="3154363"/>
          </a:xfrm>
          <a:prstGeom prst="rect">
            <a:avLst/>
          </a:prstGeom>
          <a:noFill/>
        </p:spPr>
      </p:pic>
      <p:sp>
        <p:nvSpPr>
          <p:cNvPr id="85004" name="Text Box 12"/>
          <p:cNvSpPr txBox="1">
            <a:spLocks noChangeArrowheads="1"/>
          </p:cNvSpPr>
          <p:nvPr/>
        </p:nvSpPr>
        <p:spPr bwMode="auto">
          <a:xfrm>
            <a:off x="304800" y="6096000"/>
            <a:ext cx="3581400" cy="396875"/>
          </a:xfrm>
          <a:prstGeom prst="rect">
            <a:avLst/>
          </a:prstGeom>
          <a:noFill/>
          <a:ln w="9525">
            <a:noFill/>
            <a:miter lim="800000"/>
            <a:headEnd/>
            <a:tailEnd/>
          </a:ln>
          <a:effectLst/>
        </p:spPr>
        <p:txBody>
          <a:bodyPr>
            <a:spAutoFit/>
          </a:bodyPr>
          <a:lstStyle/>
          <a:p>
            <a:pPr>
              <a:spcBef>
                <a:spcPct val="50000"/>
              </a:spcBef>
            </a:pPr>
            <a:r>
              <a:rPr lang="en-US" sz="2000" b="1">
                <a:solidFill>
                  <a:srgbClr val="101000"/>
                </a:solidFill>
              </a:rPr>
              <a:t>Before and After Meth</a:t>
            </a:r>
          </a:p>
        </p:txBody>
      </p:sp>
    </p:spTree>
  </p:cSld>
  <p:clrMapOvr>
    <a:masterClrMapping/>
  </p:clrMapOvr>
  <p:transition spd="med">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More Meth </a:t>
            </a:r>
            <a:r>
              <a:rPr lang="en-US" dirty="0" err="1" smtClean="0">
                <a:solidFill>
                  <a:schemeClr val="bg2">
                    <a:lumMod val="50000"/>
                  </a:schemeClr>
                </a:solidFill>
              </a:rPr>
              <a:t>Pics</a:t>
            </a:r>
            <a:endParaRPr lang="en-US" dirty="0">
              <a:solidFill>
                <a:schemeClr val="bg2">
                  <a:lumMod val="50000"/>
                </a:schemeClr>
              </a:solidFill>
            </a:endParaRPr>
          </a:p>
        </p:txBody>
      </p:sp>
      <p:sp>
        <p:nvSpPr>
          <p:cNvPr id="3" name="Content Placeholder 2"/>
          <p:cNvSpPr>
            <a:spLocks noGrp="1"/>
          </p:cNvSpPr>
          <p:nvPr>
            <p:ph idx="1"/>
          </p:nvPr>
        </p:nvSpPr>
        <p:spPr/>
        <p:txBody>
          <a:bodyPr/>
          <a:lstStyle/>
          <a:p>
            <a:endParaRPr lang="en-US"/>
          </a:p>
        </p:txBody>
      </p:sp>
      <p:pic>
        <p:nvPicPr>
          <p:cNvPr id="79874" name="Picture 2" descr="http://t0.gstatic.com/images?q=tbn:ANd9GcQ0alnI5QsnGE9XfK2HAiSg5jamidETqR9tlnNXstqVTDxTyws4kQ:3.bp.blogspot.com/_pp1l10gtsSs/SKXNRdeCzmI/AAAAAAAAAZc/uAaH0fX__qc/s400/Picture20.jpg"/>
          <p:cNvPicPr>
            <a:picLocks noChangeAspect="1" noChangeArrowheads="1"/>
          </p:cNvPicPr>
          <p:nvPr/>
        </p:nvPicPr>
        <p:blipFill>
          <a:blip r:embed="rId2" cstate="print"/>
          <a:srcRect/>
          <a:stretch>
            <a:fillRect/>
          </a:stretch>
        </p:blipFill>
        <p:spPr bwMode="auto">
          <a:xfrm>
            <a:off x="0" y="1524000"/>
            <a:ext cx="3787453" cy="2667000"/>
          </a:xfrm>
          <a:prstGeom prst="rect">
            <a:avLst/>
          </a:prstGeom>
          <a:noFill/>
        </p:spPr>
      </p:pic>
      <p:pic>
        <p:nvPicPr>
          <p:cNvPr id="79876" name="Picture 4" descr="http://t0.gstatic.com/images?q=tbn:ANd9GcRDRS2LVQIuxN_KxiaRdsDn0q_kxujUGXXykZVaQYTYkz15ngILgA:www.drugabusesolution.com/wp-content/uploads/2011/10/meth4.jpg"/>
          <p:cNvPicPr>
            <a:picLocks noChangeAspect="1" noChangeArrowheads="1"/>
          </p:cNvPicPr>
          <p:nvPr/>
        </p:nvPicPr>
        <p:blipFill>
          <a:blip r:embed="rId3" cstate="print"/>
          <a:srcRect/>
          <a:stretch>
            <a:fillRect/>
          </a:stretch>
        </p:blipFill>
        <p:spPr bwMode="auto">
          <a:xfrm>
            <a:off x="5005687" y="1524000"/>
            <a:ext cx="4138313" cy="2514600"/>
          </a:xfrm>
          <a:prstGeom prst="rect">
            <a:avLst/>
          </a:prstGeom>
          <a:noFill/>
        </p:spPr>
      </p:pic>
      <p:pic>
        <p:nvPicPr>
          <p:cNvPr id="79878" name="Picture 6" descr="http://t2.gstatic.com/images?q=tbn:ANd9GcQYAIEZZR1i8jzpMmBPhOhr3WOxX4HZ0Ps7hTkD4izSEiIX6PexiQ:thesocialnewspaper.com/wp-content/uploads/2011/02/meth-mugshots-TheSocialNewspaper-3.jpg"/>
          <p:cNvPicPr>
            <a:picLocks noChangeAspect="1" noChangeArrowheads="1"/>
          </p:cNvPicPr>
          <p:nvPr/>
        </p:nvPicPr>
        <p:blipFill>
          <a:blip r:embed="rId4" cstate="print"/>
          <a:srcRect/>
          <a:stretch>
            <a:fillRect/>
          </a:stretch>
        </p:blipFill>
        <p:spPr bwMode="auto">
          <a:xfrm>
            <a:off x="2438400" y="4198511"/>
            <a:ext cx="4267200" cy="2659489"/>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a:solidFill>
                  <a:schemeClr val="tx1"/>
                </a:solidFill>
                <a:effectLst>
                  <a:outerShdw blurRad="38100" dist="38100" dir="2700000" algn="tl">
                    <a:srgbClr val="006600"/>
                  </a:outerShdw>
                </a:effectLst>
              </a:rPr>
              <a:t>LSD</a:t>
            </a:r>
          </a:p>
        </p:txBody>
      </p:sp>
      <p:sp>
        <p:nvSpPr>
          <p:cNvPr id="35843" name="Rectangle 3"/>
          <p:cNvSpPr>
            <a:spLocks noGrp="1" noRot="1" noChangeArrowheads="1"/>
          </p:cNvSpPr>
          <p:nvPr>
            <p:ph type="body" idx="1"/>
          </p:nvPr>
        </p:nvSpPr>
        <p:spPr/>
        <p:txBody>
          <a:bodyPr/>
          <a:lstStyle/>
          <a:p>
            <a:pPr>
              <a:lnSpc>
                <a:spcPct val="90000"/>
              </a:lnSpc>
            </a:pPr>
            <a:r>
              <a:rPr lang="en-US" dirty="0">
                <a:solidFill>
                  <a:schemeClr val="folHlink"/>
                </a:solidFill>
                <a:effectLst>
                  <a:outerShdw blurRad="38100" dist="38100" dir="2700000" algn="tl">
                    <a:srgbClr val="FFFFFF"/>
                  </a:outerShdw>
                </a:effectLst>
              </a:rPr>
              <a:t>"Acid"</a:t>
            </a:r>
            <a:r>
              <a:rPr lang="en-US" dirty="0">
                <a:solidFill>
                  <a:schemeClr val="hlink"/>
                </a:solidFill>
                <a:effectLst>
                  <a:outerShdw blurRad="38100" dist="38100" dir="2700000" algn="tl">
                    <a:srgbClr val="FFFFFF"/>
                  </a:outerShdw>
                </a:effectLst>
              </a:rPr>
              <a:t> or </a:t>
            </a:r>
            <a:r>
              <a:rPr lang="en-US" b="1" dirty="0">
                <a:solidFill>
                  <a:schemeClr val="hlink"/>
                </a:solidFill>
                <a:effectLst>
                  <a:outerShdw blurRad="38100" dist="38100" dir="2700000" algn="tl">
                    <a:srgbClr val="FFFFFF"/>
                  </a:outerShdw>
                </a:effectLst>
              </a:rPr>
              <a:t>Lysergic Acid Diethylamide</a:t>
            </a:r>
            <a:r>
              <a:rPr lang="en-US" dirty="0">
                <a:solidFill>
                  <a:schemeClr val="hlink"/>
                </a:solidFill>
                <a:effectLst>
                  <a:outerShdw blurRad="38100" dist="38100" dir="2700000" algn="tl">
                    <a:srgbClr val="FFFFFF"/>
                  </a:outerShdw>
                </a:effectLst>
              </a:rPr>
              <a:t> (</a:t>
            </a:r>
            <a:r>
              <a:rPr lang="en-US" b="1" dirty="0">
                <a:solidFill>
                  <a:schemeClr val="hlink"/>
                </a:solidFill>
                <a:effectLst>
                  <a:outerShdw blurRad="38100" dist="38100" dir="2700000" algn="tl">
                    <a:srgbClr val="FFFFFF"/>
                  </a:outerShdw>
                </a:effectLst>
              </a:rPr>
              <a:t>LSD</a:t>
            </a:r>
            <a:r>
              <a:rPr lang="en-US" dirty="0">
                <a:solidFill>
                  <a:schemeClr val="hlink"/>
                </a:solidFill>
                <a:effectLst>
                  <a:outerShdw blurRad="38100" dist="38100" dir="2700000" algn="tl">
                    <a:srgbClr val="FFFFFF"/>
                  </a:outerShdw>
                </a:effectLst>
              </a:rPr>
              <a:t>) may </a:t>
            </a:r>
            <a:r>
              <a:rPr lang="en-US" dirty="0">
                <a:solidFill>
                  <a:schemeClr val="bg2">
                    <a:lumMod val="20000"/>
                    <a:lumOff val="80000"/>
                  </a:schemeClr>
                </a:solidFill>
                <a:effectLst>
                  <a:outerShdw blurRad="38100" dist="38100" dir="2700000" algn="tl">
                    <a:srgbClr val="FFFFFF"/>
                  </a:outerShdw>
                </a:effectLst>
              </a:rPr>
              <a:t>cause unpredictable behavior </a:t>
            </a:r>
            <a:r>
              <a:rPr lang="en-US" dirty="0">
                <a:solidFill>
                  <a:schemeClr val="hlink"/>
                </a:solidFill>
                <a:effectLst>
                  <a:outerShdw blurRad="38100" dist="38100" dir="2700000" algn="tl">
                    <a:srgbClr val="FFFFFF"/>
                  </a:outerShdw>
                </a:effectLst>
              </a:rPr>
              <a:t>depending on the amount taken, where the drug is used, and on the user's personality. </a:t>
            </a:r>
          </a:p>
          <a:p>
            <a:pPr>
              <a:lnSpc>
                <a:spcPct val="90000"/>
              </a:lnSpc>
            </a:pPr>
            <a:r>
              <a:rPr lang="en-US" dirty="0">
                <a:solidFill>
                  <a:schemeClr val="hlink"/>
                </a:solidFill>
                <a:effectLst>
                  <a:outerShdw blurRad="38100" dist="38100" dir="2700000" algn="tl">
                    <a:srgbClr val="FFFFFF"/>
                  </a:outerShdw>
                </a:effectLst>
              </a:rPr>
              <a:t>A user might feel the following effects: numbness, weakness, nausea, increased heart rate, sweating, lack of appetite, </a:t>
            </a:r>
            <a:r>
              <a:rPr lang="en-US" dirty="0">
                <a:solidFill>
                  <a:schemeClr val="folHlink"/>
                </a:solidFill>
                <a:effectLst>
                  <a:outerShdw blurRad="38100" dist="38100" dir="2700000" algn="tl">
                    <a:srgbClr val="FFFFFF"/>
                  </a:outerShdw>
                </a:effectLst>
              </a:rPr>
              <a:t>"</a:t>
            </a:r>
            <a:r>
              <a:rPr lang="en-US" dirty="0" smtClean="0">
                <a:solidFill>
                  <a:schemeClr val="folHlink"/>
                </a:solidFill>
                <a:effectLst>
                  <a:outerShdw blurRad="38100" dist="38100" dir="2700000" algn="tl">
                    <a:srgbClr val="FFFFFF"/>
                  </a:outerShdw>
                </a:effectLst>
              </a:rPr>
              <a:t>flashbacks and hallucinations" </a:t>
            </a:r>
            <a:r>
              <a:rPr lang="en-US" dirty="0">
                <a:solidFill>
                  <a:schemeClr val="hlink"/>
                </a:solidFill>
                <a:effectLst>
                  <a:outerShdw blurRad="38100" dist="38100" dir="2700000" algn="tl">
                    <a:srgbClr val="FFFFFF"/>
                  </a:outerShdw>
                </a:effectLst>
              </a:rPr>
              <a:t>and sleeplessness.</a:t>
            </a:r>
            <a:r>
              <a:rPr lang="en-US" dirty="0">
                <a:solidFill>
                  <a:schemeClr val="folHlink"/>
                </a:solidFill>
                <a:effectLst>
                  <a:outerShdw blurRad="38100" dist="38100" dir="2700000" algn="tl">
                    <a:srgbClr val="FFFFFF"/>
                  </a:outerShdw>
                </a:effectLst>
              </a:rPr>
              <a:t> </a:t>
            </a:r>
          </a:p>
        </p:txBody>
      </p:sp>
      <p:sp>
        <p:nvSpPr>
          <p:cNvPr id="36040" name="SMARTInkShape-288"/>
          <p:cNvSpPr/>
          <p:nvPr/>
        </p:nvSpPr>
        <p:spPr bwMode="auto">
          <a:xfrm>
            <a:off x="1402031" y="5957888"/>
            <a:ext cx="5312993" cy="157155"/>
          </a:xfrm>
          <a:custGeom>
            <a:avLst/>
            <a:gdLst/>
            <a:ahLst/>
            <a:cxnLst/>
            <a:rect l="0" t="0" r="0" b="0"/>
            <a:pathLst>
              <a:path w="5312993" h="157155">
                <a:moveTo>
                  <a:pt x="76725" y="0"/>
                </a:moveTo>
                <a:lnTo>
                  <a:pt x="46896" y="9942"/>
                </a:lnTo>
                <a:lnTo>
                  <a:pt x="15121" y="20056"/>
                </a:lnTo>
                <a:lnTo>
                  <a:pt x="7541" y="22936"/>
                </a:lnTo>
                <a:lnTo>
                  <a:pt x="0" y="27461"/>
                </a:lnTo>
                <a:lnTo>
                  <a:pt x="175" y="27832"/>
                </a:lnTo>
                <a:lnTo>
                  <a:pt x="5008" y="28355"/>
                </a:lnTo>
                <a:lnTo>
                  <a:pt x="15347" y="29303"/>
                </a:lnTo>
                <a:lnTo>
                  <a:pt x="25378" y="33465"/>
                </a:lnTo>
                <a:lnTo>
                  <a:pt x="59625" y="35521"/>
                </a:lnTo>
                <a:lnTo>
                  <a:pt x="91486" y="37796"/>
                </a:lnTo>
                <a:lnTo>
                  <a:pt x="102336" y="40610"/>
                </a:lnTo>
                <a:lnTo>
                  <a:pt x="133055" y="44534"/>
                </a:lnTo>
                <a:lnTo>
                  <a:pt x="166080" y="48925"/>
                </a:lnTo>
                <a:lnTo>
                  <a:pt x="201591" y="49793"/>
                </a:lnTo>
                <a:lnTo>
                  <a:pt x="229772" y="52081"/>
                </a:lnTo>
                <a:lnTo>
                  <a:pt x="261650" y="56148"/>
                </a:lnTo>
                <a:lnTo>
                  <a:pt x="295787" y="56952"/>
                </a:lnTo>
                <a:lnTo>
                  <a:pt x="324167" y="59227"/>
                </a:lnTo>
                <a:lnTo>
                  <a:pt x="346627" y="62792"/>
                </a:lnTo>
                <a:lnTo>
                  <a:pt x="378417" y="61732"/>
                </a:lnTo>
                <a:lnTo>
                  <a:pt x="413337" y="58055"/>
                </a:lnTo>
                <a:lnTo>
                  <a:pt x="446196" y="57269"/>
                </a:lnTo>
                <a:lnTo>
                  <a:pt x="478232" y="57174"/>
                </a:lnTo>
                <a:lnTo>
                  <a:pt x="511250" y="57156"/>
                </a:lnTo>
                <a:lnTo>
                  <a:pt x="546168" y="57152"/>
                </a:lnTo>
                <a:lnTo>
                  <a:pt x="581650" y="57150"/>
                </a:lnTo>
                <a:lnTo>
                  <a:pt x="617299" y="57150"/>
                </a:lnTo>
                <a:lnTo>
                  <a:pt x="649204" y="57150"/>
                </a:lnTo>
                <a:lnTo>
                  <a:pt x="682558" y="60942"/>
                </a:lnTo>
                <a:lnTo>
                  <a:pt x="717576" y="63300"/>
                </a:lnTo>
                <a:lnTo>
                  <a:pt x="749443" y="64891"/>
                </a:lnTo>
                <a:lnTo>
                  <a:pt x="776288" y="69145"/>
                </a:lnTo>
                <a:lnTo>
                  <a:pt x="808231" y="70758"/>
                </a:lnTo>
                <a:lnTo>
                  <a:pt x="837363" y="72029"/>
                </a:lnTo>
                <a:lnTo>
                  <a:pt x="871059" y="77051"/>
                </a:lnTo>
                <a:lnTo>
                  <a:pt x="904261" y="78278"/>
                </a:lnTo>
                <a:lnTo>
                  <a:pt x="937866" y="83430"/>
                </a:lnTo>
                <a:lnTo>
                  <a:pt x="967787" y="85272"/>
                </a:lnTo>
                <a:lnTo>
                  <a:pt x="997704" y="87707"/>
                </a:lnTo>
                <a:lnTo>
                  <a:pt x="1032465" y="91849"/>
                </a:lnTo>
                <a:lnTo>
                  <a:pt x="1067965" y="97576"/>
                </a:lnTo>
                <a:lnTo>
                  <a:pt x="1101318" y="101648"/>
                </a:lnTo>
                <a:lnTo>
                  <a:pt x="1122729" y="105524"/>
                </a:lnTo>
                <a:lnTo>
                  <a:pt x="1150824" y="106833"/>
                </a:lnTo>
                <a:lnTo>
                  <a:pt x="1178055" y="110852"/>
                </a:lnTo>
                <a:lnTo>
                  <a:pt x="1207467" y="113278"/>
                </a:lnTo>
                <a:lnTo>
                  <a:pt x="1236824" y="114098"/>
                </a:lnTo>
                <a:lnTo>
                  <a:pt x="1266419" y="115034"/>
                </a:lnTo>
                <a:lnTo>
                  <a:pt x="1294856" y="119191"/>
                </a:lnTo>
                <a:lnTo>
                  <a:pt x="1328317" y="120998"/>
                </a:lnTo>
                <a:lnTo>
                  <a:pt x="1357999" y="121311"/>
                </a:lnTo>
                <a:lnTo>
                  <a:pt x="1392207" y="121417"/>
                </a:lnTo>
                <a:lnTo>
                  <a:pt x="1425609" y="119323"/>
                </a:lnTo>
                <a:lnTo>
                  <a:pt x="1457156" y="115292"/>
                </a:lnTo>
                <a:lnTo>
                  <a:pt x="1487872" y="116547"/>
                </a:lnTo>
                <a:lnTo>
                  <a:pt x="1515870" y="119993"/>
                </a:lnTo>
                <a:lnTo>
                  <a:pt x="1547184" y="121014"/>
                </a:lnTo>
                <a:lnTo>
                  <a:pt x="1576571" y="121316"/>
                </a:lnTo>
                <a:lnTo>
                  <a:pt x="1607503" y="121405"/>
                </a:lnTo>
                <a:lnTo>
                  <a:pt x="1639687" y="121432"/>
                </a:lnTo>
                <a:lnTo>
                  <a:pt x="1671448" y="123556"/>
                </a:lnTo>
                <a:lnTo>
                  <a:pt x="1703877" y="127096"/>
                </a:lnTo>
                <a:lnTo>
                  <a:pt x="1735695" y="128292"/>
                </a:lnTo>
                <a:lnTo>
                  <a:pt x="1763571" y="128500"/>
                </a:lnTo>
                <a:lnTo>
                  <a:pt x="1797934" y="124454"/>
                </a:lnTo>
                <a:lnTo>
                  <a:pt x="1832356" y="125419"/>
                </a:lnTo>
                <a:lnTo>
                  <a:pt x="1866113" y="122228"/>
                </a:lnTo>
                <a:lnTo>
                  <a:pt x="1897728" y="125469"/>
                </a:lnTo>
                <a:lnTo>
                  <a:pt x="1932231" y="127663"/>
                </a:lnTo>
                <a:lnTo>
                  <a:pt x="1967590" y="128313"/>
                </a:lnTo>
                <a:lnTo>
                  <a:pt x="2003201" y="128506"/>
                </a:lnTo>
                <a:lnTo>
                  <a:pt x="2036062" y="128571"/>
                </a:lnTo>
                <a:lnTo>
                  <a:pt x="2067058" y="129376"/>
                </a:lnTo>
                <a:lnTo>
                  <a:pt x="2098996" y="133495"/>
                </a:lnTo>
                <a:lnTo>
                  <a:pt x="2131566" y="135289"/>
                </a:lnTo>
                <a:lnTo>
                  <a:pt x="2157709" y="137717"/>
                </a:lnTo>
                <a:lnTo>
                  <a:pt x="2188349" y="141856"/>
                </a:lnTo>
                <a:lnTo>
                  <a:pt x="2219424" y="142573"/>
                </a:lnTo>
                <a:lnTo>
                  <a:pt x="2253767" y="146577"/>
                </a:lnTo>
                <a:lnTo>
                  <a:pt x="2281289" y="149338"/>
                </a:lnTo>
                <a:lnTo>
                  <a:pt x="2310639" y="150610"/>
                </a:lnTo>
                <a:lnTo>
                  <a:pt x="2342882" y="154868"/>
                </a:lnTo>
                <a:lnTo>
                  <a:pt x="2373799" y="156709"/>
                </a:lnTo>
                <a:lnTo>
                  <a:pt x="2406805" y="157072"/>
                </a:lnTo>
                <a:lnTo>
                  <a:pt x="2439991" y="157135"/>
                </a:lnTo>
                <a:lnTo>
                  <a:pt x="2467375" y="157154"/>
                </a:lnTo>
                <a:lnTo>
                  <a:pt x="2502871" y="156367"/>
                </a:lnTo>
                <a:lnTo>
                  <a:pt x="2525429" y="153046"/>
                </a:lnTo>
                <a:lnTo>
                  <a:pt x="2554026" y="153997"/>
                </a:lnTo>
                <a:lnTo>
                  <a:pt x="2583713" y="151196"/>
                </a:lnTo>
                <a:lnTo>
                  <a:pt x="2618397" y="150252"/>
                </a:lnTo>
                <a:lnTo>
                  <a:pt x="2652294" y="150064"/>
                </a:lnTo>
                <a:lnTo>
                  <a:pt x="2687662" y="149228"/>
                </a:lnTo>
                <a:lnTo>
                  <a:pt x="2721068" y="144364"/>
                </a:lnTo>
                <a:lnTo>
                  <a:pt x="2750656" y="143169"/>
                </a:lnTo>
                <a:lnTo>
                  <a:pt x="2781607" y="142933"/>
                </a:lnTo>
                <a:lnTo>
                  <a:pt x="2799399" y="142099"/>
                </a:lnTo>
                <a:lnTo>
                  <a:pt x="2832078" y="136726"/>
                </a:lnTo>
                <a:lnTo>
                  <a:pt x="2860458" y="135862"/>
                </a:lnTo>
                <a:lnTo>
                  <a:pt x="2887762" y="135770"/>
                </a:lnTo>
                <a:lnTo>
                  <a:pt x="2918871" y="135742"/>
                </a:lnTo>
                <a:lnTo>
                  <a:pt x="2948196" y="135734"/>
                </a:lnTo>
                <a:lnTo>
                  <a:pt x="2978966" y="135732"/>
                </a:lnTo>
                <a:lnTo>
                  <a:pt x="3010149" y="130823"/>
                </a:lnTo>
                <a:lnTo>
                  <a:pt x="3029570" y="130044"/>
                </a:lnTo>
                <a:lnTo>
                  <a:pt x="3061655" y="134372"/>
                </a:lnTo>
                <a:lnTo>
                  <a:pt x="3095057" y="134758"/>
                </a:lnTo>
                <a:lnTo>
                  <a:pt x="3124049" y="130767"/>
                </a:lnTo>
                <a:lnTo>
                  <a:pt x="3152306" y="129233"/>
                </a:lnTo>
                <a:lnTo>
                  <a:pt x="3185706" y="128714"/>
                </a:lnTo>
                <a:lnTo>
                  <a:pt x="3215378" y="128625"/>
                </a:lnTo>
                <a:lnTo>
                  <a:pt x="3238569" y="128604"/>
                </a:lnTo>
                <a:lnTo>
                  <a:pt x="3264752" y="128595"/>
                </a:lnTo>
                <a:lnTo>
                  <a:pt x="3290147" y="126474"/>
                </a:lnTo>
                <a:lnTo>
                  <a:pt x="3314663" y="123679"/>
                </a:lnTo>
                <a:lnTo>
                  <a:pt x="3349190" y="122106"/>
                </a:lnTo>
                <a:lnTo>
                  <a:pt x="3376794" y="121640"/>
                </a:lnTo>
                <a:lnTo>
                  <a:pt x="3407816" y="120708"/>
                </a:lnTo>
                <a:lnTo>
                  <a:pt x="3435175" y="116551"/>
                </a:lnTo>
                <a:lnTo>
                  <a:pt x="3469211" y="114967"/>
                </a:lnTo>
                <a:lnTo>
                  <a:pt x="3500776" y="114431"/>
                </a:lnTo>
                <a:lnTo>
                  <a:pt x="3529923" y="114338"/>
                </a:lnTo>
                <a:lnTo>
                  <a:pt x="3559462" y="114311"/>
                </a:lnTo>
                <a:lnTo>
                  <a:pt x="3589645" y="114303"/>
                </a:lnTo>
                <a:lnTo>
                  <a:pt x="3620284" y="114301"/>
                </a:lnTo>
                <a:lnTo>
                  <a:pt x="3647883" y="114300"/>
                </a:lnTo>
                <a:lnTo>
                  <a:pt x="3672888" y="114300"/>
                </a:lnTo>
                <a:lnTo>
                  <a:pt x="3699876" y="114300"/>
                </a:lnTo>
                <a:lnTo>
                  <a:pt x="3725629" y="114300"/>
                </a:lnTo>
                <a:lnTo>
                  <a:pt x="3758207" y="114300"/>
                </a:lnTo>
                <a:lnTo>
                  <a:pt x="3790548" y="110507"/>
                </a:lnTo>
                <a:lnTo>
                  <a:pt x="3820217" y="108149"/>
                </a:lnTo>
                <a:lnTo>
                  <a:pt x="3844731" y="107597"/>
                </a:lnTo>
                <a:lnTo>
                  <a:pt x="3870707" y="107352"/>
                </a:lnTo>
                <a:lnTo>
                  <a:pt x="3906056" y="107214"/>
                </a:lnTo>
                <a:lnTo>
                  <a:pt x="3934698" y="107173"/>
                </a:lnTo>
                <a:lnTo>
                  <a:pt x="3959111" y="107164"/>
                </a:lnTo>
                <a:lnTo>
                  <a:pt x="3983720" y="107159"/>
                </a:lnTo>
                <a:lnTo>
                  <a:pt x="4015653" y="105040"/>
                </a:lnTo>
                <a:lnTo>
                  <a:pt x="4044430" y="101502"/>
                </a:lnTo>
                <a:lnTo>
                  <a:pt x="4073858" y="100453"/>
                </a:lnTo>
                <a:lnTo>
                  <a:pt x="4104009" y="100143"/>
                </a:lnTo>
                <a:lnTo>
                  <a:pt x="4128817" y="100070"/>
                </a:lnTo>
                <a:lnTo>
                  <a:pt x="4163508" y="100029"/>
                </a:lnTo>
                <a:lnTo>
                  <a:pt x="4191161" y="99224"/>
                </a:lnTo>
                <a:lnTo>
                  <a:pt x="4223785" y="95104"/>
                </a:lnTo>
                <a:lnTo>
                  <a:pt x="4256999" y="94325"/>
                </a:lnTo>
                <a:lnTo>
                  <a:pt x="4290360" y="96537"/>
                </a:lnTo>
                <a:lnTo>
                  <a:pt x="4316853" y="93955"/>
                </a:lnTo>
                <a:lnTo>
                  <a:pt x="4345605" y="95307"/>
                </a:lnTo>
                <a:lnTo>
                  <a:pt x="4361606" y="97127"/>
                </a:lnTo>
                <a:lnTo>
                  <a:pt x="4391280" y="96062"/>
                </a:lnTo>
                <a:lnTo>
                  <a:pt x="4419252" y="98842"/>
                </a:lnTo>
                <a:lnTo>
                  <a:pt x="4443549" y="99492"/>
                </a:lnTo>
                <a:lnTo>
                  <a:pt x="4477954" y="100651"/>
                </a:lnTo>
                <a:lnTo>
                  <a:pt x="4509600" y="105636"/>
                </a:lnTo>
                <a:lnTo>
                  <a:pt x="4534743" y="106705"/>
                </a:lnTo>
                <a:lnTo>
                  <a:pt x="4570238" y="109139"/>
                </a:lnTo>
                <a:lnTo>
                  <a:pt x="4603774" y="112771"/>
                </a:lnTo>
                <a:lnTo>
                  <a:pt x="4635966" y="113997"/>
                </a:lnTo>
                <a:lnTo>
                  <a:pt x="4664902" y="114240"/>
                </a:lnTo>
                <a:lnTo>
                  <a:pt x="4695940" y="114282"/>
                </a:lnTo>
                <a:lnTo>
                  <a:pt x="4731066" y="115088"/>
                </a:lnTo>
                <a:lnTo>
                  <a:pt x="4757552" y="118089"/>
                </a:lnTo>
                <a:lnTo>
                  <a:pt x="4783083" y="119953"/>
                </a:lnTo>
                <a:lnTo>
                  <a:pt x="4815535" y="118884"/>
                </a:lnTo>
                <a:lnTo>
                  <a:pt x="4844040" y="115205"/>
                </a:lnTo>
                <a:lnTo>
                  <a:pt x="4871457" y="118594"/>
                </a:lnTo>
                <a:lnTo>
                  <a:pt x="4904506" y="117500"/>
                </a:lnTo>
                <a:lnTo>
                  <a:pt x="4919568" y="118897"/>
                </a:lnTo>
                <a:lnTo>
                  <a:pt x="4950757" y="115443"/>
                </a:lnTo>
                <a:lnTo>
                  <a:pt x="4983464" y="114525"/>
                </a:lnTo>
                <a:lnTo>
                  <a:pt x="5013196" y="114366"/>
                </a:lnTo>
                <a:lnTo>
                  <a:pt x="5039556" y="118112"/>
                </a:lnTo>
                <a:lnTo>
                  <a:pt x="5070033" y="120456"/>
                </a:lnTo>
                <a:lnTo>
                  <a:pt x="5104198" y="124943"/>
                </a:lnTo>
                <a:lnTo>
                  <a:pt x="5139457" y="131300"/>
                </a:lnTo>
                <a:lnTo>
                  <a:pt x="5175039" y="134418"/>
                </a:lnTo>
                <a:lnTo>
                  <a:pt x="5207096" y="140381"/>
                </a:lnTo>
                <a:lnTo>
                  <a:pt x="5242356" y="142382"/>
                </a:lnTo>
                <a:lnTo>
                  <a:pt x="5277967" y="142809"/>
                </a:lnTo>
                <a:lnTo>
                  <a:pt x="5312992" y="142875"/>
                </a:lnTo>
                <a:lnTo>
                  <a:pt x="5298807" y="1428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41" name="SMARTInkShape-289"/>
          <p:cNvSpPr/>
          <p:nvPr/>
        </p:nvSpPr>
        <p:spPr bwMode="auto">
          <a:xfrm>
            <a:off x="1278772" y="2331454"/>
            <a:ext cx="1021517" cy="40272"/>
          </a:xfrm>
          <a:custGeom>
            <a:avLst/>
            <a:gdLst/>
            <a:ahLst/>
            <a:cxnLst/>
            <a:rect l="0" t="0" r="0" b="0"/>
            <a:pathLst>
              <a:path w="1021517" h="40272">
                <a:moveTo>
                  <a:pt x="21391" y="40271"/>
                </a:moveTo>
                <a:lnTo>
                  <a:pt x="13806" y="40271"/>
                </a:lnTo>
                <a:lnTo>
                  <a:pt x="7965" y="38154"/>
                </a:lnTo>
                <a:lnTo>
                  <a:pt x="1541" y="34120"/>
                </a:lnTo>
                <a:lnTo>
                  <a:pt x="662" y="31452"/>
                </a:lnTo>
                <a:lnTo>
                  <a:pt x="0" y="22511"/>
                </a:lnTo>
                <a:lnTo>
                  <a:pt x="780" y="21287"/>
                </a:lnTo>
                <a:lnTo>
                  <a:pt x="2094" y="20471"/>
                </a:lnTo>
                <a:lnTo>
                  <a:pt x="7736" y="19323"/>
                </a:lnTo>
                <a:lnTo>
                  <a:pt x="12940" y="18261"/>
                </a:lnTo>
                <a:lnTo>
                  <a:pt x="29960" y="12717"/>
                </a:lnTo>
                <a:lnTo>
                  <a:pt x="63892" y="11830"/>
                </a:lnTo>
                <a:lnTo>
                  <a:pt x="92757" y="11723"/>
                </a:lnTo>
                <a:lnTo>
                  <a:pt x="122183" y="11701"/>
                </a:lnTo>
                <a:lnTo>
                  <a:pt x="157746" y="9580"/>
                </a:lnTo>
                <a:lnTo>
                  <a:pt x="187999" y="6042"/>
                </a:lnTo>
                <a:lnTo>
                  <a:pt x="222098" y="4994"/>
                </a:lnTo>
                <a:lnTo>
                  <a:pt x="257336" y="4683"/>
                </a:lnTo>
                <a:lnTo>
                  <a:pt x="292913" y="4591"/>
                </a:lnTo>
                <a:lnTo>
                  <a:pt x="317486" y="3776"/>
                </a:lnTo>
                <a:lnTo>
                  <a:pt x="344282" y="768"/>
                </a:lnTo>
                <a:lnTo>
                  <a:pt x="369950" y="1018"/>
                </a:lnTo>
                <a:lnTo>
                  <a:pt x="395381" y="2188"/>
                </a:lnTo>
                <a:lnTo>
                  <a:pt x="422558" y="62"/>
                </a:lnTo>
                <a:lnTo>
                  <a:pt x="450512" y="704"/>
                </a:lnTo>
                <a:lnTo>
                  <a:pt x="478811" y="2048"/>
                </a:lnTo>
                <a:lnTo>
                  <a:pt x="507264" y="0"/>
                </a:lnTo>
                <a:lnTo>
                  <a:pt x="535784" y="677"/>
                </a:lnTo>
                <a:lnTo>
                  <a:pt x="564335" y="2830"/>
                </a:lnTo>
                <a:lnTo>
                  <a:pt x="592899" y="3787"/>
                </a:lnTo>
                <a:lnTo>
                  <a:pt x="621469" y="4212"/>
                </a:lnTo>
                <a:lnTo>
                  <a:pt x="650042" y="4401"/>
                </a:lnTo>
                <a:lnTo>
                  <a:pt x="678616" y="4485"/>
                </a:lnTo>
                <a:lnTo>
                  <a:pt x="705074" y="6639"/>
                </a:lnTo>
                <a:lnTo>
                  <a:pt x="730856" y="9448"/>
                </a:lnTo>
                <a:lnTo>
                  <a:pt x="758190" y="10697"/>
                </a:lnTo>
                <a:lnTo>
                  <a:pt x="784096" y="11252"/>
                </a:lnTo>
                <a:lnTo>
                  <a:pt x="808840" y="11499"/>
                </a:lnTo>
                <a:lnTo>
                  <a:pt x="844289" y="11637"/>
                </a:lnTo>
                <a:lnTo>
                  <a:pt x="875253" y="12472"/>
                </a:lnTo>
                <a:lnTo>
                  <a:pt x="904536" y="16600"/>
                </a:lnTo>
                <a:lnTo>
                  <a:pt x="932527" y="18176"/>
                </a:lnTo>
                <a:lnTo>
                  <a:pt x="967287" y="18752"/>
                </a:lnTo>
                <a:lnTo>
                  <a:pt x="1001564" y="18835"/>
                </a:lnTo>
                <a:lnTo>
                  <a:pt x="1021516" y="1884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nvGrpSpPr>
          <p:cNvPr id="36062" name="SMARTInkShape-Group44"/>
          <p:cNvGrpSpPr/>
          <p:nvPr/>
        </p:nvGrpSpPr>
        <p:grpSpPr>
          <a:xfrm>
            <a:off x="2164556" y="628650"/>
            <a:ext cx="3278983" cy="926846"/>
            <a:chOff x="2164556" y="628650"/>
            <a:chExt cx="3278983" cy="926846"/>
          </a:xfrm>
        </p:grpSpPr>
        <p:sp>
          <p:nvSpPr>
            <p:cNvPr id="36042" name="SMARTInkShape-290"/>
            <p:cNvSpPr/>
            <p:nvPr/>
          </p:nvSpPr>
          <p:spPr bwMode="auto">
            <a:xfrm>
              <a:off x="4950823" y="1017523"/>
              <a:ext cx="492716" cy="274718"/>
            </a:xfrm>
            <a:custGeom>
              <a:avLst/>
              <a:gdLst/>
              <a:ahLst/>
              <a:cxnLst/>
              <a:rect l="0" t="0" r="0" b="0"/>
              <a:pathLst>
                <a:path w="492716" h="274718">
                  <a:moveTo>
                    <a:pt x="56947" y="175483"/>
                  </a:moveTo>
                  <a:lnTo>
                    <a:pt x="53154" y="175483"/>
                  </a:lnTo>
                  <a:lnTo>
                    <a:pt x="53624" y="174690"/>
                  </a:lnTo>
                  <a:lnTo>
                    <a:pt x="61077" y="168986"/>
                  </a:lnTo>
                  <a:lnTo>
                    <a:pt x="77324" y="141163"/>
                  </a:lnTo>
                  <a:lnTo>
                    <a:pt x="83092" y="122540"/>
                  </a:lnTo>
                  <a:lnTo>
                    <a:pt x="85041" y="90619"/>
                  </a:lnTo>
                  <a:lnTo>
                    <a:pt x="84585" y="63114"/>
                  </a:lnTo>
                  <a:lnTo>
                    <a:pt x="77722" y="31725"/>
                  </a:lnTo>
                  <a:lnTo>
                    <a:pt x="68923" y="18059"/>
                  </a:lnTo>
                  <a:lnTo>
                    <a:pt x="61475" y="10267"/>
                  </a:lnTo>
                  <a:lnTo>
                    <a:pt x="55519" y="6804"/>
                  </a:lnTo>
                  <a:lnTo>
                    <a:pt x="45993" y="7381"/>
                  </a:lnTo>
                  <a:lnTo>
                    <a:pt x="40119" y="8647"/>
                  </a:lnTo>
                  <a:lnTo>
                    <a:pt x="29358" y="16402"/>
                  </a:lnTo>
                  <a:lnTo>
                    <a:pt x="20079" y="28581"/>
                  </a:lnTo>
                  <a:lnTo>
                    <a:pt x="7653" y="62269"/>
                  </a:lnTo>
                  <a:lnTo>
                    <a:pt x="2124" y="90080"/>
                  </a:lnTo>
                  <a:lnTo>
                    <a:pt x="486" y="118429"/>
                  </a:lnTo>
                  <a:lnTo>
                    <a:pt x="0" y="146937"/>
                  </a:lnTo>
                  <a:lnTo>
                    <a:pt x="1973" y="179725"/>
                  </a:lnTo>
                  <a:lnTo>
                    <a:pt x="7584" y="213253"/>
                  </a:lnTo>
                  <a:lnTo>
                    <a:pt x="16391" y="240385"/>
                  </a:lnTo>
                  <a:lnTo>
                    <a:pt x="24635" y="256716"/>
                  </a:lnTo>
                  <a:lnTo>
                    <a:pt x="33589" y="266620"/>
                  </a:lnTo>
                  <a:lnTo>
                    <a:pt x="40744" y="271551"/>
                  </a:lnTo>
                  <a:lnTo>
                    <a:pt x="43764" y="272866"/>
                  </a:lnTo>
                  <a:lnTo>
                    <a:pt x="66975" y="274717"/>
                  </a:lnTo>
                  <a:lnTo>
                    <a:pt x="83628" y="268799"/>
                  </a:lnTo>
                  <a:lnTo>
                    <a:pt x="98173" y="258232"/>
                  </a:lnTo>
                  <a:lnTo>
                    <a:pt x="125503" y="222994"/>
                  </a:lnTo>
                  <a:lnTo>
                    <a:pt x="143889" y="189442"/>
                  </a:lnTo>
                  <a:lnTo>
                    <a:pt x="156806" y="154009"/>
                  </a:lnTo>
                  <a:lnTo>
                    <a:pt x="161940" y="130491"/>
                  </a:lnTo>
                  <a:lnTo>
                    <a:pt x="167468" y="97892"/>
                  </a:lnTo>
                  <a:lnTo>
                    <a:pt x="170499" y="64407"/>
                  </a:lnTo>
                  <a:lnTo>
                    <a:pt x="171098" y="36626"/>
                  </a:lnTo>
                  <a:lnTo>
                    <a:pt x="171233" y="2103"/>
                  </a:lnTo>
                  <a:lnTo>
                    <a:pt x="171240" y="0"/>
                  </a:lnTo>
                  <a:lnTo>
                    <a:pt x="171245" y="27975"/>
                  </a:lnTo>
                  <a:lnTo>
                    <a:pt x="171247" y="61663"/>
                  </a:lnTo>
                  <a:lnTo>
                    <a:pt x="171247" y="88577"/>
                  </a:lnTo>
                  <a:lnTo>
                    <a:pt x="170452" y="117895"/>
                  </a:lnTo>
                  <a:lnTo>
                    <a:pt x="166336" y="152864"/>
                  </a:lnTo>
                  <a:lnTo>
                    <a:pt x="164543" y="184744"/>
                  </a:lnTo>
                  <a:lnTo>
                    <a:pt x="164189" y="209768"/>
                  </a:lnTo>
                  <a:lnTo>
                    <a:pt x="164954" y="211040"/>
                  </a:lnTo>
                  <a:lnTo>
                    <a:pt x="166257" y="210300"/>
                  </a:lnTo>
                  <a:lnTo>
                    <a:pt x="167920" y="208219"/>
                  </a:lnTo>
                  <a:lnTo>
                    <a:pt x="172924" y="175639"/>
                  </a:lnTo>
                  <a:lnTo>
                    <a:pt x="178886" y="147748"/>
                  </a:lnTo>
                  <a:lnTo>
                    <a:pt x="185681" y="115672"/>
                  </a:lnTo>
                  <a:lnTo>
                    <a:pt x="192720" y="88970"/>
                  </a:lnTo>
                  <a:lnTo>
                    <a:pt x="199834" y="67300"/>
                  </a:lnTo>
                  <a:lnTo>
                    <a:pt x="205382" y="59139"/>
                  </a:lnTo>
                  <a:lnTo>
                    <a:pt x="213141" y="52866"/>
                  </a:lnTo>
                  <a:lnTo>
                    <a:pt x="218225" y="52464"/>
                  </a:lnTo>
                  <a:lnTo>
                    <a:pt x="230226" y="56250"/>
                  </a:lnTo>
                  <a:lnTo>
                    <a:pt x="241380" y="65340"/>
                  </a:lnTo>
                  <a:lnTo>
                    <a:pt x="246577" y="71099"/>
                  </a:lnTo>
                  <a:lnTo>
                    <a:pt x="257683" y="98164"/>
                  </a:lnTo>
                  <a:lnTo>
                    <a:pt x="274250" y="132253"/>
                  </a:lnTo>
                  <a:lnTo>
                    <a:pt x="290693" y="164504"/>
                  </a:lnTo>
                  <a:lnTo>
                    <a:pt x="301358" y="181491"/>
                  </a:lnTo>
                  <a:lnTo>
                    <a:pt x="314573" y="194461"/>
                  </a:lnTo>
                  <a:lnTo>
                    <a:pt x="333260" y="205955"/>
                  </a:lnTo>
                  <a:lnTo>
                    <a:pt x="358861" y="213440"/>
                  </a:lnTo>
                  <a:lnTo>
                    <a:pt x="373958" y="214049"/>
                  </a:lnTo>
                  <a:lnTo>
                    <a:pt x="406549" y="205874"/>
                  </a:lnTo>
                  <a:lnTo>
                    <a:pt x="422822" y="198334"/>
                  </a:lnTo>
                  <a:lnTo>
                    <a:pt x="438491" y="184812"/>
                  </a:lnTo>
                  <a:lnTo>
                    <a:pt x="462601" y="154719"/>
                  </a:lnTo>
                  <a:lnTo>
                    <a:pt x="475854" y="130702"/>
                  </a:lnTo>
                  <a:lnTo>
                    <a:pt x="484809" y="103477"/>
                  </a:lnTo>
                  <a:lnTo>
                    <a:pt x="492715" y="6118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43" name="SMARTInkShape-291"/>
            <p:cNvSpPr/>
            <p:nvPr/>
          </p:nvSpPr>
          <p:spPr bwMode="auto">
            <a:xfrm>
              <a:off x="3907631" y="950119"/>
              <a:ext cx="164308" cy="285751"/>
            </a:xfrm>
            <a:custGeom>
              <a:avLst/>
              <a:gdLst/>
              <a:ahLst/>
              <a:cxnLst/>
              <a:rect l="0" t="0" r="0" b="0"/>
              <a:pathLst>
                <a:path w="164308" h="285751">
                  <a:moveTo>
                    <a:pt x="0" y="0"/>
                  </a:moveTo>
                  <a:lnTo>
                    <a:pt x="2117" y="33552"/>
                  </a:lnTo>
                  <a:lnTo>
                    <a:pt x="4910" y="48250"/>
                  </a:lnTo>
                  <a:lnTo>
                    <a:pt x="6151" y="73302"/>
                  </a:lnTo>
                  <a:lnTo>
                    <a:pt x="6703" y="102958"/>
                  </a:lnTo>
                  <a:lnTo>
                    <a:pt x="6948" y="131484"/>
                  </a:lnTo>
                  <a:lnTo>
                    <a:pt x="7880" y="160931"/>
                  </a:lnTo>
                  <a:lnTo>
                    <a:pt x="14903" y="192214"/>
                  </a:lnTo>
                  <a:lnTo>
                    <a:pt x="26275" y="226924"/>
                  </a:lnTo>
                  <a:lnTo>
                    <a:pt x="30993" y="235263"/>
                  </a:lnTo>
                  <a:lnTo>
                    <a:pt x="39968" y="241616"/>
                  </a:lnTo>
                  <a:lnTo>
                    <a:pt x="45696" y="244421"/>
                  </a:lnTo>
                  <a:lnTo>
                    <a:pt x="51101" y="243910"/>
                  </a:lnTo>
                  <a:lnTo>
                    <a:pt x="61341" y="236992"/>
                  </a:lnTo>
                  <a:lnTo>
                    <a:pt x="80056" y="213148"/>
                  </a:lnTo>
                  <a:lnTo>
                    <a:pt x="86645" y="199507"/>
                  </a:lnTo>
                  <a:lnTo>
                    <a:pt x="90103" y="177040"/>
                  </a:lnTo>
                  <a:lnTo>
                    <a:pt x="92433" y="150916"/>
                  </a:lnTo>
                  <a:lnTo>
                    <a:pt x="97414" y="119152"/>
                  </a:lnTo>
                  <a:lnTo>
                    <a:pt x="99243" y="92719"/>
                  </a:lnTo>
                  <a:lnTo>
                    <a:pt x="98991" y="61250"/>
                  </a:lnTo>
                  <a:lnTo>
                    <a:pt x="93832" y="27302"/>
                  </a:lnTo>
                  <a:lnTo>
                    <a:pt x="93059" y="51901"/>
                  </a:lnTo>
                  <a:lnTo>
                    <a:pt x="92926" y="87609"/>
                  </a:lnTo>
                  <a:lnTo>
                    <a:pt x="92886" y="122884"/>
                  </a:lnTo>
                  <a:lnTo>
                    <a:pt x="92874" y="153797"/>
                  </a:lnTo>
                  <a:lnTo>
                    <a:pt x="93664" y="183064"/>
                  </a:lnTo>
                  <a:lnTo>
                    <a:pt x="98573" y="213432"/>
                  </a:lnTo>
                  <a:lnTo>
                    <a:pt x="105054" y="248712"/>
                  </a:lnTo>
                  <a:lnTo>
                    <a:pt x="109662" y="264261"/>
                  </a:lnTo>
                  <a:lnTo>
                    <a:pt x="118589" y="276464"/>
                  </a:lnTo>
                  <a:lnTo>
                    <a:pt x="124303" y="281940"/>
                  </a:lnTo>
                  <a:lnTo>
                    <a:pt x="131288" y="284798"/>
                  </a:lnTo>
                  <a:lnTo>
                    <a:pt x="164307" y="2857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44" name="SMARTInkShape-292"/>
            <p:cNvSpPr/>
            <p:nvPr/>
          </p:nvSpPr>
          <p:spPr bwMode="auto">
            <a:xfrm>
              <a:off x="3829050" y="714375"/>
              <a:ext cx="50007" cy="514882"/>
            </a:xfrm>
            <a:custGeom>
              <a:avLst/>
              <a:gdLst/>
              <a:ahLst/>
              <a:cxnLst/>
              <a:rect l="0" t="0" r="0" b="0"/>
              <a:pathLst>
                <a:path w="50007" h="514882">
                  <a:moveTo>
                    <a:pt x="0" y="0"/>
                  </a:moveTo>
                  <a:lnTo>
                    <a:pt x="0" y="31263"/>
                  </a:lnTo>
                  <a:lnTo>
                    <a:pt x="4909" y="64207"/>
                  </a:lnTo>
                  <a:lnTo>
                    <a:pt x="5688" y="91961"/>
                  </a:lnTo>
                  <a:lnTo>
                    <a:pt x="2038" y="125761"/>
                  </a:lnTo>
                  <a:lnTo>
                    <a:pt x="906" y="151938"/>
                  </a:lnTo>
                  <a:lnTo>
                    <a:pt x="403" y="179447"/>
                  </a:lnTo>
                  <a:lnTo>
                    <a:pt x="179" y="207548"/>
                  </a:lnTo>
                  <a:lnTo>
                    <a:pt x="80" y="235912"/>
                  </a:lnTo>
                  <a:lnTo>
                    <a:pt x="35" y="268627"/>
                  </a:lnTo>
                  <a:lnTo>
                    <a:pt x="16" y="302746"/>
                  </a:lnTo>
                  <a:lnTo>
                    <a:pt x="7" y="333785"/>
                  </a:lnTo>
                  <a:lnTo>
                    <a:pt x="2120" y="363455"/>
                  </a:lnTo>
                  <a:lnTo>
                    <a:pt x="4911" y="391723"/>
                  </a:lnTo>
                  <a:lnTo>
                    <a:pt x="6152" y="417516"/>
                  </a:lnTo>
                  <a:lnTo>
                    <a:pt x="10642" y="450557"/>
                  </a:lnTo>
                  <a:lnTo>
                    <a:pt x="18477" y="483669"/>
                  </a:lnTo>
                  <a:lnTo>
                    <a:pt x="22144" y="501114"/>
                  </a:lnTo>
                  <a:lnTo>
                    <a:pt x="28627" y="511378"/>
                  </a:lnTo>
                  <a:lnTo>
                    <a:pt x="31785" y="513956"/>
                  </a:lnTo>
                  <a:lnTo>
                    <a:pt x="34684" y="514881"/>
                  </a:lnTo>
                  <a:lnTo>
                    <a:pt x="37410" y="514704"/>
                  </a:lnTo>
                  <a:lnTo>
                    <a:pt x="50006" y="50720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45" name="SMARTInkShape-293"/>
            <p:cNvSpPr/>
            <p:nvPr/>
          </p:nvSpPr>
          <p:spPr bwMode="auto">
            <a:xfrm>
              <a:off x="3721894" y="800100"/>
              <a:ext cx="57151" cy="400051"/>
            </a:xfrm>
            <a:custGeom>
              <a:avLst/>
              <a:gdLst/>
              <a:ahLst/>
              <a:cxnLst/>
              <a:rect l="0" t="0" r="0" b="0"/>
              <a:pathLst>
                <a:path w="57151" h="400051">
                  <a:moveTo>
                    <a:pt x="0" y="0"/>
                  </a:moveTo>
                  <a:lnTo>
                    <a:pt x="794" y="34983"/>
                  </a:lnTo>
                  <a:lnTo>
                    <a:pt x="4909" y="60107"/>
                  </a:lnTo>
                  <a:lnTo>
                    <a:pt x="6151" y="86510"/>
                  </a:lnTo>
                  <a:lnTo>
                    <a:pt x="6849" y="121235"/>
                  </a:lnTo>
                  <a:lnTo>
                    <a:pt x="7056" y="151633"/>
                  </a:lnTo>
                  <a:lnTo>
                    <a:pt x="7118" y="184540"/>
                  </a:lnTo>
                  <a:lnTo>
                    <a:pt x="7136" y="219426"/>
                  </a:lnTo>
                  <a:lnTo>
                    <a:pt x="7141" y="254898"/>
                  </a:lnTo>
                  <a:lnTo>
                    <a:pt x="10935" y="286751"/>
                  </a:lnTo>
                  <a:lnTo>
                    <a:pt x="13294" y="316297"/>
                  </a:lnTo>
                  <a:lnTo>
                    <a:pt x="17785" y="345160"/>
                  </a:lnTo>
                  <a:lnTo>
                    <a:pt x="28722" y="379465"/>
                  </a:lnTo>
                  <a:lnTo>
                    <a:pt x="31054" y="386327"/>
                  </a:lnTo>
                  <a:lnTo>
                    <a:pt x="34196" y="390901"/>
                  </a:lnTo>
                  <a:lnTo>
                    <a:pt x="37879" y="393951"/>
                  </a:lnTo>
                  <a:lnTo>
                    <a:pt x="57150" y="40005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46" name="SMARTInkShape-294"/>
            <p:cNvSpPr/>
            <p:nvPr/>
          </p:nvSpPr>
          <p:spPr bwMode="auto">
            <a:xfrm>
              <a:off x="3529513" y="951806"/>
              <a:ext cx="163807" cy="250092"/>
            </a:xfrm>
            <a:custGeom>
              <a:avLst/>
              <a:gdLst/>
              <a:ahLst/>
              <a:cxnLst/>
              <a:rect l="0" t="0" r="0" b="0"/>
              <a:pathLst>
                <a:path w="163807" h="250092">
                  <a:moveTo>
                    <a:pt x="85225" y="26888"/>
                  </a:moveTo>
                  <a:lnTo>
                    <a:pt x="81432" y="26888"/>
                  </a:lnTo>
                  <a:lnTo>
                    <a:pt x="80315" y="27682"/>
                  </a:lnTo>
                  <a:lnTo>
                    <a:pt x="79570" y="29004"/>
                  </a:lnTo>
                  <a:lnTo>
                    <a:pt x="79074" y="30680"/>
                  </a:lnTo>
                  <a:lnTo>
                    <a:pt x="78743" y="31003"/>
                  </a:lnTo>
                  <a:lnTo>
                    <a:pt x="78522" y="30425"/>
                  </a:lnTo>
                  <a:lnTo>
                    <a:pt x="78375" y="29246"/>
                  </a:lnTo>
                  <a:lnTo>
                    <a:pt x="74376" y="23794"/>
                  </a:lnTo>
                  <a:lnTo>
                    <a:pt x="55145" y="4006"/>
                  </a:lnTo>
                  <a:lnTo>
                    <a:pt x="47779" y="843"/>
                  </a:lnTo>
                  <a:lnTo>
                    <a:pt x="43592" y="0"/>
                  </a:lnTo>
                  <a:lnTo>
                    <a:pt x="39213" y="1025"/>
                  </a:lnTo>
                  <a:lnTo>
                    <a:pt x="30115" y="6397"/>
                  </a:lnTo>
                  <a:lnTo>
                    <a:pt x="22896" y="16193"/>
                  </a:lnTo>
                  <a:lnTo>
                    <a:pt x="11794" y="38093"/>
                  </a:lnTo>
                  <a:lnTo>
                    <a:pt x="8170" y="68043"/>
                  </a:lnTo>
                  <a:lnTo>
                    <a:pt x="3303" y="99495"/>
                  </a:lnTo>
                  <a:lnTo>
                    <a:pt x="627" y="128923"/>
                  </a:lnTo>
                  <a:lnTo>
                    <a:pt x="0" y="154522"/>
                  </a:lnTo>
                  <a:lnTo>
                    <a:pt x="516" y="181245"/>
                  </a:lnTo>
                  <a:lnTo>
                    <a:pt x="5269" y="209677"/>
                  </a:lnTo>
                  <a:lnTo>
                    <a:pt x="13986" y="236385"/>
                  </a:lnTo>
                  <a:lnTo>
                    <a:pt x="19432" y="243822"/>
                  </a:lnTo>
                  <a:lnTo>
                    <a:pt x="27144" y="249774"/>
                  </a:lnTo>
                  <a:lnTo>
                    <a:pt x="31422" y="250091"/>
                  </a:lnTo>
                  <a:lnTo>
                    <a:pt x="40410" y="246210"/>
                  </a:lnTo>
                  <a:lnTo>
                    <a:pt x="47580" y="239193"/>
                  </a:lnTo>
                  <a:lnTo>
                    <a:pt x="62443" y="214169"/>
                  </a:lnTo>
                  <a:lnTo>
                    <a:pt x="70053" y="184355"/>
                  </a:lnTo>
                  <a:lnTo>
                    <a:pt x="76867" y="152164"/>
                  </a:lnTo>
                  <a:lnTo>
                    <a:pt x="77047" y="119749"/>
                  </a:lnTo>
                  <a:lnTo>
                    <a:pt x="73100" y="88181"/>
                  </a:lnTo>
                  <a:lnTo>
                    <a:pt x="69248" y="52900"/>
                  </a:lnTo>
                  <a:lnTo>
                    <a:pt x="64871" y="37759"/>
                  </a:lnTo>
                  <a:lnTo>
                    <a:pt x="65306" y="38104"/>
                  </a:lnTo>
                  <a:lnTo>
                    <a:pt x="68915" y="45380"/>
                  </a:lnTo>
                  <a:lnTo>
                    <a:pt x="74463" y="76732"/>
                  </a:lnTo>
                  <a:lnTo>
                    <a:pt x="82275" y="111963"/>
                  </a:lnTo>
                  <a:lnTo>
                    <a:pt x="86759" y="146557"/>
                  </a:lnTo>
                  <a:lnTo>
                    <a:pt x="95053" y="176556"/>
                  </a:lnTo>
                  <a:lnTo>
                    <a:pt x="112350" y="210462"/>
                  </a:lnTo>
                  <a:lnTo>
                    <a:pt x="130424" y="239475"/>
                  </a:lnTo>
                  <a:lnTo>
                    <a:pt x="136534" y="244402"/>
                  </a:lnTo>
                  <a:lnTo>
                    <a:pt x="163806" y="24120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47" name="SMARTInkShape-295"/>
            <p:cNvSpPr/>
            <p:nvPr/>
          </p:nvSpPr>
          <p:spPr bwMode="auto">
            <a:xfrm>
              <a:off x="3221831" y="1000125"/>
              <a:ext cx="242889" cy="64295"/>
            </a:xfrm>
            <a:custGeom>
              <a:avLst/>
              <a:gdLst/>
              <a:ahLst/>
              <a:cxnLst/>
              <a:rect l="0" t="0" r="0" b="0"/>
              <a:pathLst>
                <a:path w="242889" h="64295">
                  <a:moveTo>
                    <a:pt x="0" y="64294"/>
                  </a:moveTo>
                  <a:lnTo>
                    <a:pt x="0" y="60501"/>
                  </a:lnTo>
                  <a:lnTo>
                    <a:pt x="8467" y="56523"/>
                  </a:lnTo>
                  <a:lnTo>
                    <a:pt x="38127" y="44367"/>
                  </a:lnTo>
                  <a:lnTo>
                    <a:pt x="71755" y="27176"/>
                  </a:lnTo>
                  <a:lnTo>
                    <a:pt x="105779" y="16863"/>
                  </a:lnTo>
                  <a:lnTo>
                    <a:pt x="133648" y="9582"/>
                  </a:lnTo>
                  <a:lnTo>
                    <a:pt x="162013" y="3192"/>
                  </a:lnTo>
                  <a:lnTo>
                    <a:pt x="192114" y="946"/>
                  </a:lnTo>
                  <a:lnTo>
                    <a:pt x="242888"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48" name="SMARTInkShape-296"/>
            <p:cNvSpPr/>
            <p:nvPr/>
          </p:nvSpPr>
          <p:spPr bwMode="auto">
            <a:xfrm>
              <a:off x="3443288" y="657225"/>
              <a:ext cx="35719" cy="587642"/>
            </a:xfrm>
            <a:custGeom>
              <a:avLst/>
              <a:gdLst/>
              <a:ahLst/>
              <a:cxnLst/>
              <a:rect l="0" t="0" r="0" b="0"/>
              <a:pathLst>
                <a:path w="35719" h="587642">
                  <a:moveTo>
                    <a:pt x="0" y="0"/>
                  </a:moveTo>
                  <a:lnTo>
                    <a:pt x="793" y="7291"/>
                  </a:lnTo>
                  <a:lnTo>
                    <a:pt x="6150" y="36679"/>
                  </a:lnTo>
                  <a:lnTo>
                    <a:pt x="6702" y="58900"/>
                  </a:lnTo>
                  <a:lnTo>
                    <a:pt x="6947" y="85709"/>
                  </a:lnTo>
                  <a:lnTo>
                    <a:pt x="7056" y="110853"/>
                  </a:lnTo>
                  <a:lnTo>
                    <a:pt x="7104" y="135258"/>
                  </a:lnTo>
                  <a:lnTo>
                    <a:pt x="7126" y="160127"/>
                  </a:lnTo>
                  <a:lnTo>
                    <a:pt x="7135" y="187055"/>
                  </a:lnTo>
                  <a:lnTo>
                    <a:pt x="5023" y="217015"/>
                  </a:lnTo>
                  <a:lnTo>
                    <a:pt x="2232" y="248057"/>
                  </a:lnTo>
                  <a:lnTo>
                    <a:pt x="992" y="277729"/>
                  </a:lnTo>
                  <a:lnTo>
                    <a:pt x="441" y="308908"/>
                  </a:lnTo>
                  <a:lnTo>
                    <a:pt x="989" y="340492"/>
                  </a:lnTo>
                  <a:lnTo>
                    <a:pt x="3879" y="370405"/>
                  </a:lnTo>
                  <a:lnTo>
                    <a:pt x="5693" y="399574"/>
                  </a:lnTo>
                  <a:lnTo>
                    <a:pt x="6498" y="428414"/>
                  </a:lnTo>
                  <a:lnTo>
                    <a:pt x="6856" y="457106"/>
                  </a:lnTo>
                  <a:lnTo>
                    <a:pt x="10851" y="492450"/>
                  </a:lnTo>
                  <a:lnTo>
                    <a:pt x="17061" y="523031"/>
                  </a:lnTo>
                  <a:lnTo>
                    <a:pt x="22972" y="557964"/>
                  </a:lnTo>
                  <a:lnTo>
                    <a:pt x="29031" y="574633"/>
                  </a:lnTo>
                  <a:lnTo>
                    <a:pt x="33737" y="584599"/>
                  </a:lnTo>
                  <a:lnTo>
                    <a:pt x="34397" y="587377"/>
                  </a:lnTo>
                  <a:lnTo>
                    <a:pt x="34838" y="587641"/>
                  </a:lnTo>
                  <a:lnTo>
                    <a:pt x="35718" y="57864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49" name="SMARTInkShape-297"/>
            <p:cNvSpPr/>
            <p:nvPr/>
          </p:nvSpPr>
          <p:spPr bwMode="auto">
            <a:xfrm>
              <a:off x="3286125" y="685800"/>
              <a:ext cx="35720" cy="535782"/>
            </a:xfrm>
            <a:custGeom>
              <a:avLst/>
              <a:gdLst/>
              <a:ahLst/>
              <a:cxnLst/>
              <a:rect l="0" t="0" r="0" b="0"/>
              <a:pathLst>
                <a:path w="35720" h="535782">
                  <a:moveTo>
                    <a:pt x="0" y="0"/>
                  </a:moveTo>
                  <a:lnTo>
                    <a:pt x="4909" y="27722"/>
                  </a:lnTo>
                  <a:lnTo>
                    <a:pt x="6482" y="57603"/>
                  </a:lnTo>
                  <a:lnTo>
                    <a:pt x="6850" y="85397"/>
                  </a:lnTo>
                  <a:lnTo>
                    <a:pt x="9130" y="112038"/>
                  </a:lnTo>
                  <a:lnTo>
                    <a:pt x="11995" y="137107"/>
                  </a:lnTo>
                  <a:lnTo>
                    <a:pt x="13269" y="161478"/>
                  </a:lnTo>
                  <a:lnTo>
                    <a:pt x="13835" y="185539"/>
                  </a:lnTo>
                  <a:lnTo>
                    <a:pt x="14086" y="210255"/>
                  </a:lnTo>
                  <a:lnTo>
                    <a:pt x="14198" y="237116"/>
                  </a:lnTo>
                  <a:lnTo>
                    <a:pt x="14248" y="262812"/>
                  </a:lnTo>
                  <a:lnTo>
                    <a:pt x="14270" y="288255"/>
                  </a:lnTo>
                  <a:lnTo>
                    <a:pt x="14279" y="315438"/>
                  </a:lnTo>
                  <a:lnTo>
                    <a:pt x="14284" y="343395"/>
                  </a:lnTo>
                  <a:lnTo>
                    <a:pt x="14286" y="370901"/>
                  </a:lnTo>
                  <a:lnTo>
                    <a:pt x="14287" y="396355"/>
                  </a:lnTo>
                  <a:lnTo>
                    <a:pt x="14287" y="420898"/>
                  </a:lnTo>
                  <a:lnTo>
                    <a:pt x="14288" y="454910"/>
                  </a:lnTo>
                  <a:lnTo>
                    <a:pt x="14288" y="485097"/>
                  </a:lnTo>
                  <a:lnTo>
                    <a:pt x="16404" y="509916"/>
                  </a:lnTo>
                  <a:lnTo>
                    <a:pt x="35719" y="53578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0" name="SMARTInkShape-298"/>
            <p:cNvSpPr/>
            <p:nvPr/>
          </p:nvSpPr>
          <p:spPr bwMode="auto">
            <a:xfrm>
              <a:off x="3014663" y="1007269"/>
              <a:ext cx="135732" cy="50007"/>
            </a:xfrm>
            <a:custGeom>
              <a:avLst/>
              <a:gdLst/>
              <a:ahLst/>
              <a:cxnLst/>
              <a:rect l="0" t="0" r="0" b="0"/>
              <a:pathLst>
                <a:path w="135732" h="50007">
                  <a:moveTo>
                    <a:pt x="0" y="50006"/>
                  </a:moveTo>
                  <a:lnTo>
                    <a:pt x="32187" y="40063"/>
                  </a:lnTo>
                  <a:lnTo>
                    <a:pt x="62773" y="25964"/>
                  </a:lnTo>
                  <a:lnTo>
                    <a:pt x="92568" y="14712"/>
                  </a:lnTo>
                  <a:lnTo>
                    <a:pt x="135731"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1" name="SMARTInkShape-299"/>
            <p:cNvSpPr/>
            <p:nvPr/>
          </p:nvSpPr>
          <p:spPr bwMode="auto">
            <a:xfrm>
              <a:off x="2857500" y="931446"/>
              <a:ext cx="157164" cy="310509"/>
            </a:xfrm>
            <a:custGeom>
              <a:avLst/>
              <a:gdLst/>
              <a:ahLst/>
              <a:cxnLst/>
              <a:rect l="0" t="0" r="0" b="0"/>
              <a:pathLst>
                <a:path w="157164" h="310509">
                  <a:moveTo>
                    <a:pt x="0" y="132973"/>
                  </a:moveTo>
                  <a:lnTo>
                    <a:pt x="0" y="136765"/>
                  </a:lnTo>
                  <a:lnTo>
                    <a:pt x="7585" y="146708"/>
                  </a:lnTo>
                  <a:lnTo>
                    <a:pt x="12994" y="147686"/>
                  </a:lnTo>
                  <a:lnTo>
                    <a:pt x="27471" y="144539"/>
                  </a:lnTo>
                  <a:lnTo>
                    <a:pt x="42095" y="137634"/>
                  </a:lnTo>
                  <a:lnTo>
                    <a:pt x="55247" y="126769"/>
                  </a:lnTo>
                  <a:lnTo>
                    <a:pt x="69198" y="105911"/>
                  </a:lnTo>
                  <a:lnTo>
                    <a:pt x="79462" y="72416"/>
                  </a:lnTo>
                  <a:lnTo>
                    <a:pt x="88280" y="37050"/>
                  </a:lnTo>
                  <a:lnTo>
                    <a:pt x="88713" y="24724"/>
                  </a:lnTo>
                  <a:lnTo>
                    <a:pt x="87717" y="20325"/>
                  </a:lnTo>
                  <a:lnTo>
                    <a:pt x="78730" y="6551"/>
                  </a:lnTo>
                  <a:lnTo>
                    <a:pt x="72562" y="1379"/>
                  </a:lnTo>
                  <a:lnTo>
                    <a:pt x="69806" y="0"/>
                  </a:lnTo>
                  <a:lnTo>
                    <a:pt x="60394" y="2701"/>
                  </a:lnTo>
                  <a:lnTo>
                    <a:pt x="49066" y="9987"/>
                  </a:lnTo>
                  <a:lnTo>
                    <a:pt x="34558" y="27476"/>
                  </a:lnTo>
                  <a:lnTo>
                    <a:pt x="19524" y="61754"/>
                  </a:lnTo>
                  <a:lnTo>
                    <a:pt x="10413" y="90947"/>
                  </a:lnTo>
                  <a:lnTo>
                    <a:pt x="7789" y="126465"/>
                  </a:lnTo>
                  <a:lnTo>
                    <a:pt x="7335" y="156709"/>
                  </a:lnTo>
                  <a:lnTo>
                    <a:pt x="7200" y="188689"/>
                  </a:lnTo>
                  <a:lnTo>
                    <a:pt x="7161" y="218273"/>
                  </a:lnTo>
                  <a:lnTo>
                    <a:pt x="10939" y="252922"/>
                  </a:lnTo>
                  <a:lnTo>
                    <a:pt x="25033" y="286812"/>
                  </a:lnTo>
                  <a:lnTo>
                    <a:pt x="33880" y="299506"/>
                  </a:lnTo>
                  <a:lnTo>
                    <a:pt x="43104" y="306206"/>
                  </a:lnTo>
                  <a:lnTo>
                    <a:pt x="54082" y="309184"/>
                  </a:lnTo>
                  <a:lnTo>
                    <a:pt x="69545" y="310508"/>
                  </a:lnTo>
                  <a:lnTo>
                    <a:pt x="84884" y="306863"/>
                  </a:lnTo>
                  <a:lnTo>
                    <a:pt x="99639" y="299157"/>
                  </a:lnTo>
                  <a:lnTo>
                    <a:pt x="157163" y="25441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2" name="SMARTInkShape-300"/>
            <p:cNvSpPr/>
            <p:nvPr/>
          </p:nvSpPr>
          <p:spPr bwMode="auto">
            <a:xfrm>
              <a:off x="2678906" y="911508"/>
              <a:ext cx="155075" cy="324362"/>
            </a:xfrm>
            <a:custGeom>
              <a:avLst/>
              <a:gdLst/>
              <a:ahLst/>
              <a:cxnLst/>
              <a:rect l="0" t="0" r="0" b="0"/>
              <a:pathLst>
                <a:path w="155075" h="324362">
                  <a:moveTo>
                    <a:pt x="0" y="88617"/>
                  </a:moveTo>
                  <a:lnTo>
                    <a:pt x="794" y="76417"/>
                  </a:lnTo>
                  <a:lnTo>
                    <a:pt x="6497" y="59338"/>
                  </a:lnTo>
                  <a:lnTo>
                    <a:pt x="35960" y="24421"/>
                  </a:lnTo>
                  <a:lnTo>
                    <a:pt x="46145" y="15636"/>
                  </a:lnTo>
                  <a:lnTo>
                    <a:pt x="66854" y="6227"/>
                  </a:lnTo>
                  <a:lnTo>
                    <a:pt x="96626" y="0"/>
                  </a:lnTo>
                  <a:lnTo>
                    <a:pt x="116235" y="1077"/>
                  </a:lnTo>
                  <a:lnTo>
                    <a:pt x="124321" y="4857"/>
                  </a:lnTo>
                  <a:lnTo>
                    <a:pt x="137540" y="17524"/>
                  </a:lnTo>
                  <a:lnTo>
                    <a:pt x="150114" y="50090"/>
                  </a:lnTo>
                  <a:lnTo>
                    <a:pt x="155074" y="78524"/>
                  </a:lnTo>
                  <a:lnTo>
                    <a:pt x="152751" y="105823"/>
                  </a:lnTo>
                  <a:lnTo>
                    <a:pt x="147036" y="137812"/>
                  </a:lnTo>
                  <a:lnTo>
                    <a:pt x="136523" y="168634"/>
                  </a:lnTo>
                  <a:lnTo>
                    <a:pt x="127147" y="197874"/>
                  </a:lnTo>
                  <a:lnTo>
                    <a:pt x="115549" y="226647"/>
                  </a:lnTo>
                  <a:lnTo>
                    <a:pt x="102317" y="259110"/>
                  </a:lnTo>
                  <a:lnTo>
                    <a:pt x="84432" y="291867"/>
                  </a:lnTo>
                  <a:lnTo>
                    <a:pt x="66793" y="314260"/>
                  </a:lnTo>
                  <a:lnTo>
                    <a:pt x="50007" y="324361"/>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3" name="SMARTInkShape-301"/>
            <p:cNvSpPr/>
            <p:nvPr/>
          </p:nvSpPr>
          <p:spPr bwMode="auto">
            <a:xfrm>
              <a:off x="4393406" y="892969"/>
              <a:ext cx="142876" cy="300038"/>
            </a:xfrm>
            <a:custGeom>
              <a:avLst/>
              <a:gdLst/>
              <a:ahLst/>
              <a:cxnLst/>
              <a:rect l="0" t="0" r="0" b="0"/>
              <a:pathLst>
                <a:path w="142876" h="300038">
                  <a:moveTo>
                    <a:pt x="0" y="0"/>
                  </a:moveTo>
                  <a:lnTo>
                    <a:pt x="2117" y="32504"/>
                  </a:lnTo>
                  <a:lnTo>
                    <a:pt x="5655" y="57520"/>
                  </a:lnTo>
                  <a:lnTo>
                    <a:pt x="6703" y="90862"/>
                  </a:lnTo>
                  <a:lnTo>
                    <a:pt x="7013" y="120849"/>
                  </a:lnTo>
                  <a:lnTo>
                    <a:pt x="7105" y="149842"/>
                  </a:lnTo>
                  <a:lnTo>
                    <a:pt x="7136" y="184291"/>
                  </a:lnTo>
                  <a:lnTo>
                    <a:pt x="10934" y="218117"/>
                  </a:lnTo>
                  <a:lnTo>
                    <a:pt x="14419" y="250988"/>
                  </a:lnTo>
                  <a:lnTo>
                    <a:pt x="21928" y="280059"/>
                  </a:lnTo>
                  <a:lnTo>
                    <a:pt x="27262" y="290358"/>
                  </a:lnTo>
                  <a:lnTo>
                    <a:pt x="28493" y="289616"/>
                  </a:lnTo>
                  <a:lnTo>
                    <a:pt x="31979" y="284558"/>
                  </a:lnTo>
                  <a:lnTo>
                    <a:pt x="32432" y="280986"/>
                  </a:lnTo>
                  <a:lnTo>
                    <a:pt x="28871" y="245658"/>
                  </a:lnTo>
                  <a:lnTo>
                    <a:pt x="28663" y="215927"/>
                  </a:lnTo>
                  <a:lnTo>
                    <a:pt x="28601" y="181189"/>
                  </a:lnTo>
                  <a:lnTo>
                    <a:pt x="30700" y="152904"/>
                  </a:lnTo>
                  <a:lnTo>
                    <a:pt x="36348" y="125209"/>
                  </a:lnTo>
                  <a:lnTo>
                    <a:pt x="45368" y="91672"/>
                  </a:lnTo>
                  <a:lnTo>
                    <a:pt x="55587" y="65645"/>
                  </a:lnTo>
                  <a:lnTo>
                    <a:pt x="63335" y="57486"/>
                  </a:lnTo>
                  <a:lnTo>
                    <a:pt x="68417" y="55786"/>
                  </a:lnTo>
                  <a:lnTo>
                    <a:pt x="80414" y="56015"/>
                  </a:lnTo>
                  <a:lnTo>
                    <a:pt x="85359" y="57980"/>
                  </a:lnTo>
                  <a:lnTo>
                    <a:pt x="92971" y="64398"/>
                  </a:lnTo>
                  <a:lnTo>
                    <a:pt x="101718" y="84521"/>
                  </a:lnTo>
                  <a:lnTo>
                    <a:pt x="106083" y="118971"/>
                  </a:lnTo>
                  <a:lnTo>
                    <a:pt x="109061" y="151647"/>
                  </a:lnTo>
                  <a:lnTo>
                    <a:pt x="112748" y="185426"/>
                  </a:lnTo>
                  <a:lnTo>
                    <a:pt x="113610" y="211793"/>
                  </a:lnTo>
                  <a:lnTo>
                    <a:pt x="116281" y="246006"/>
                  </a:lnTo>
                  <a:lnTo>
                    <a:pt x="123145" y="274107"/>
                  </a:lnTo>
                  <a:lnTo>
                    <a:pt x="142875" y="300037"/>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4" name="SMARTInkShape-302"/>
            <p:cNvSpPr/>
            <p:nvPr/>
          </p:nvSpPr>
          <p:spPr bwMode="auto">
            <a:xfrm>
              <a:off x="4572333" y="964406"/>
              <a:ext cx="106268" cy="226124"/>
            </a:xfrm>
            <a:custGeom>
              <a:avLst/>
              <a:gdLst/>
              <a:ahLst/>
              <a:cxnLst/>
              <a:rect l="0" t="0" r="0" b="0"/>
              <a:pathLst>
                <a:path w="106268" h="226124">
                  <a:moveTo>
                    <a:pt x="42530" y="0"/>
                  </a:moveTo>
                  <a:lnTo>
                    <a:pt x="28794" y="17528"/>
                  </a:lnTo>
                  <a:lnTo>
                    <a:pt x="14341" y="50433"/>
                  </a:lnTo>
                  <a:lnTo>
                    <a:pt x="9042" y="71564"/>
                  </a:lnTo>
                  <a:lnTo>
                    <a:pt x="3459" y="100038"/>
                  </a:lnTo>
                  <a:lnTo>
                    <a:pt x="791" y="132828"/>
                  </a:lnTo>
                  <a:lnTo>
                    <a:pt x="0" y="161330"/>
                  </a:lnTo>
                  <a:lnTo>
                    <a:pt x="3558" y="181063"/>
                  </a:lnTo>
                  <a:lnTo>
                    <a:pt x="19808" y="216059"/>
                  </a:lnTo>
                  <a:lnTo>
                    <a:pt x="22619" y="220239"/>
                  </a:lnTo>
                  <a:lnTo>
                    <a:pt x="26081" y="223026"/>
                  </a:lnTo>
                  <a:lnTo>
                    <a:pt x="34161" y="226123"/>
                  </a:lnTo>
                  <a:lnTo>
                    <a:pt x="55219" y="224074"/>
                  </a:lnTo>
                  <a:lnTo>
                    <a:pt x="73983" y="218440"/>
                  </a:lnTo>
                  <a:lnTo>
                    <a:pt x="84554" y="207680"/>
                  </a:lnTo>
                  <a:lnTo>
                    <a:pt x="97315" y="183773"/>
                  </a:lnTo>
                  <a:lnTo>
                    <a:pt x="104945" y="151042"/>
                  </a:lnTo>
                  <a:lnTo>
                    <a:pt x="106267" y="117514"/>
                  </a:lnTo>
                  <a:lnTo>
                    <a:pt x="102866" y="85002"/>
                  </a:lnTo>
                  <a:lnTo>
                    <a:pt x="96832" y="51468"/>
                  </a:lnTo>
                  <a:lnTo>
                    <a:pt x="88095" y="34516"/>
                  </a:lnTo>
                  <a:lnTo>
                    <a:pt x="49673" y="21432"/>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5" name="SMARTInkShape-303"/>
            <p:cNvSpPr/>
            <p:nvPr/>
          </p:nvSpPr>
          <p:spPr bwMode="auto">
            <a:xfrm>
              <a:off x="4095053" y="948162"/>
              <a:ext cx="176911" cy="271981"/>
            </a:xfrm>
            <a:custGeom>
              <a:avLst/>
              <a:gdLst/>
              <a:ahLst/>
              <a:cxnLst/>
              <a:rect l="0" t="0" r="0" b="0"/>
              <a:pathLst>
                <a:path w="176911" h="271981">
                  <a:moveTo>
                    <a:pt x="98328" y="16244"/>
                  </a:moveTo>
                  <a:lnTo>
                    <a:pt x="112801" y="48729"/>
                  </a:lnTo>
                  <a:lnTo>
                    <a:pt x="118385" y="57057"/>
                  </a:lnTo>
                  <a:lnTo>
                    <a:pt x="118050" y="56946"/>
                  </a:lnTo>
                  <a:lnTo>
                    <a:pt x="115560" y="54707"/>
                  </a:lnTo>
                  <a:lnTo>
                    <a:pt x="96141" y="19959"/>
                  </a:lnTo>
                  <a:lnTo>
                    <a:pt x="87037" y="9164"/>
                  </a:lnTo>
                  <a:lnTo>
                    <a:pt x="75054" y="1720"/>
                  </a:lnTo>
                  <a:lnTo>
                    <a:pt x="63907" y="0"/>
                  </a:lnTo>
                  <a:lnTo>
                    <a:pt x="58712" y="652"/>
                  </a:lnTo>
                  <a:lnTo>
                    <a:pt x="48706" y="5610"/>
                  </a:lnTo>
                  <a:lnTo>
                    <a:pt x="29348" y="21728"/>
                  </a:lnTo>
                  <a:lnTo>
                    <a:pt x="18799" y="39300"/>
                  </a:lnTo>
                  <a:lnTo>
                    <a:pt x="13033" y="68159"/>
                  </a:lnTo>
                  <a:lnTo>
                    <a:pt x="7262" y="98390"/>
                  </a:lnTo>
                  <a:lnTo>
                    <a:pt x="1319" y="127808"/>
                  </a:lnTo>
                  <a:lnTo>
                    <a:pt x="0" y="156633"/>
                  </a:lnTo>
                  <a:lnTo>
                    <a:pt x="4282" y="184488"/>
                  </a:lnTo>
                  <a:lnTo>
                    <a:pt x="14958" y="219869"/>
                  </a:lnTo>
                  <a:lnTo>
                    <a:pt x="23968" y="240094"/>
                  </a:lnTo>
                  <a:lnTo>
                    <a:pt x="35910" y="257021"/>
                  </a:lnTo>
                  <a:lnTo>
                    <a:pt x="49156" y="266131"/>
                  </a:lnTo>
                  <a:lnTo>
                    <a:pt x="73269" y="271980"/>
                  </a:lnTo>
                  <a:lnTo>
                    <a:pt x="92226" y="269200"/>
                  </a:lnTo>
                  <a:lnTo>
                    <a:pt x="109132" y="259557"/>
                  </a:lnTo>
                  <a:lnTo>
                    <a:pt x="142505" y="226616"/>
                  </a:lnTo>
                  <a:lnTo>
                    <a:pt x="176910" y="187694"/>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6" name="SMARTInkShape-304"/>
            <p:cNvSpPr/>
            <p:nvPr/>
          </p:nvSpPr>
          <p:spPr bwMode="auto">
            <a:xfrm>
              <a:off x="4307681" y="974529"/>
              <a:ext cx="28576" cy="254197"/>
            </a:xfrm>
            <a:custGeom>
              <a:avLst/>
              <a:gdLst/>
              <a:ahLst/>
              <a:cxnLst/>
              <a:rect l="0" t="0" r="0" b="0"/>
              <a:pathLst>
                <a:path w="28576" h="254197">
                  <a:moveTo>
                    <a:pt x="0" y="18452"/>
                  </a:moveTo>
                  <a:lnTo>
                    <a:pt x="0" y="0"/>
                  </a:lnTo>
                  <a:lnTo>
                    <a:pt x="0" y="34551"/>
                  </a:lnTo>
                  <a:lnTo>
                    <a:pt x="2117" y="68995"/>
                  </a:lnTo>
                  <a:lnTo>
                    <a:pt x="5655" y="102220"/>
                  </a:lnTo>
                  <a:lnTo>
                    <a:pt x="6703" y="132172"/>
                  </a:lnTo>
                  <a:lnTo>
                    <a:pt x="7013" y="161155"/>
                  </a:lnTo>
                  <a:lnTo>
                    <a:pt x="10910" y="195601"/>
                  </a:lnTo>
                  <a:lnTo>
                    <a:pt x="14414" y="228658"/>
                  </a:lnTo>
                  <a:lnTo>
                    <a:pt x="28575" y="25419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7" name="SMARTInkShape-305"/>
            <p:cNvSpPr/>
            <p:nvPr/>
          </p:nvSpPr>
          <p:spPr bwMode="auto">
            <a:xfrm>
              <a:off x="2514600" y="921544"/>
              <a:ext cx="128585" cy="507207"/>
            </a:xfrm>
            <a:custGeom>
              <a:avLst/>
              <a:gdLst/>
              <a:ahLst/>
              <a:cxnLst/>
              <a:rect l="0" t="0" r="0" b="0"/>
              <a:pathLst>
                <a:path w="128585" h="507207">
                  <a:moveTo>
                    <a:pt x="0" y="0"/>
                  </a:moveTo>
                  <a:lnTo>
                    <a:pt x="0" y="3792"/>
                  </a:lnTo>
                  <a:lnTo>
                    <a:pt x="2117" y="7771"/>
                  </a:lnTo>
                  <a:lnTo>
                    <a:pt x="3792" y="9943"/>
                  </a:lnTo>
                  <a:lnTo>
                    <a:pt x="1572" y="42739"/>
                  </a:lnTo>
                  <a:lnTo>
                    <a:pt x="466" y="78280"/>
                  </a:lnTo>
                  <a:lnTo>
                    <a:pt x="92" y="112829"/>
                  </a:lnTo>
                  <a:lnTo>
                    <a:pt x="18" y="146377"/>
                  </a:lnTo>
                  <a:lnTo>
                    <a:pt x="7590" y="170371"/>
                  </a:lnTo>
                  <a:lnTo>
                    <a:pt x="19888" y="188769"/>
                  </a:lnTo>
                  <a:lnTo>
                    <a:pt x="28947" y="195022"/>
                  </a:lnTo>
                  <a:lnTo>
                    <a:pt x="33586" y="196690"/>
                  </a:lnTo>
                  <a:lnTo>
                    <a:pt x="38265" y="196214"/>
                  </a:lnTo>
                  <a:lnTo>
                    <a:pt x="47699" y="191452"/>
                  </a:lnTo>
                  <a:lnTo>
                    <a:pt x="66690" y="174666"/>
                  </a:lnTo>
                  <a:lnTo>
                    <a:pt x="86697" y="146150"/>
                  </a:lnTo>
                  <a:lnTo>
                    <a:pt x="97353" y="110860"/>
                  </a:lnTo>
                  <a:lnTo>
                    <a:pt x="107101" y="79313"/>
                  </a:lnTo>
                  <a:lnTo>
                    <a:pt x="116670" y="50151"/>
                  </a:lnTo>
                  <a:lnTo>
                    <a:pt x="120815" y="15002"/>
                  </a:lnTo>
                  <a:lnTo>
                    <a:pt x="121164" y="11430"/>
                  </a:lnTo>
                  <a:lnTo>
                    <a:pt x="121257" y="11589"/>
                  </a:lnTo>
                  <a:lnTo>
                    <a:pt x="121419" y="40861"/>
                  </a:lnTo>
                  <a:lnTo>
                    <a:pt x="121439" y="73159"/>
                  </a:lnTo>
                  <a:lnTo>
                    <a:pt x="121442" y="102639"/>
                  </a:lnTo>
                  <a:lnTo>
                    <a:pt x="121443" y="136509"/>
                  </a:lnTo>
                  <a:lnTo>
                    <a:pt x="123560" y="171680"/>
                  </a:lnTo>
                  <a:lnTo>
                    <a:pt x="127098" y="207237"/>
                  </a:lnTo>
                  <a:lnTo>
                    <a:pt x="128146" y="242908"/>
                  </a:lnTo>
                  <a:lnTo>
                    <a:pt x="128457" y="278612"/>
                  </a:lnTo>
                  <a:lnTo>
                    <a:pt x="128549" y="312210"/>
                  </a:lnTo>
                  <a:lnTo>
                    <a:pt x="128576" y="342273"/>
                  </a:lnTo>
                  <a:lnTo>
                    <a:pt x="128584" y="371289"/>
                  </a:lnTo>
                  <a:lnTo>
                    <a:pt x="124794" y="405746"/>
                  </a:lnTo>
                  <a:lnTo>
                    <a:pt x="118644" y="435781"/>
                  </a:lnTo>
                  <a:lnTo>
                    <a:pt x="111795" y="462230"/>
                  </a:lnTo>
                  <a:lnTo>
                    <a:pt x="97154" y="485149"/>
                  </a:lnTo>
                  <a:lnTo>
                    <a:pt x="84455" y="495551"/>
                  </a:lnTo>
                  <a:lnTo>
                    <a:pt x="70079" y="502026"/>
                  </a:lnTo>
                  <a:lnTo>
                    <a:pt x="14288" y="507206"/>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8" name="SMARTInkShape-306"/>
            <p:cNvSpPr/>
            <p:nvPr/>
          </p:nvSpPr>
          <p:spPr bwMode="auto">
            <a:xfrm>
              <a:off x="2400300" y="707231"/>
              <a:ext cx="13847" cy="492920"/>
            </a:xfrm>
            <a:custGeom>
              <a:avLst/>
              <a:gdLst/>
              <a:ahLst/>
              <a:cxnLst/>
              <a:rect l="0" t="0" r="0" b="0"/>
              <a:pathLst>
                <a:path w="13847" h="492920">
                  <a:moveTo>
                    <a:pt x="7144" y="0"/>
                  </a:moveTo>
                  <a:lnTo>
                    <a:pt x="12798" y="31084"/>
                  </a:lnTo>
                  <a:lnTo>
                    <a:pt x="13846" y="62127"/>
                  </a:lnTo>
                  <a:lnTo>
                    <a:pt x="13298" y="87143"/>
                  </a:lnTo>
                  <a:lnTo>
                    <a:pt x="10408" y="111491"/>
                  </a:lnTo>
                  <a:lnTo>
                    <a:pt x="8595" y="135541"/>
                  </a:lnTo>
                  <a:lnTo>
                    <a:pt x="7574" y="169277"/>
                  </a:lnTo>
                  <a:lnTo>
                    <a:pt x="5155" y="203615"/>
                  </a:lnTo>
                  <a:lnTo>
                    <a:pt x="2291" y="229402"/>
                  </a:lnTo>
                  <a:lnTo>
                    <a:pt x="1018" y="254092"/>
                  </a:lnTo>
                  <a:lnTo>
                    <a:pt x="452" y="280411"/>
                  </a:lnTo>
                  <a:lnTo>
                    <a:pt x="201" y="307190"/>
                  </a:lnTo>
                  <a:lnTo>
                    <a:pt x="89" y="332321"/>
                  </a:lnTo>
                  <a:lnTo>
                    <a:pt x="26" y="364989"/>
                  </a:lnTo>
                  <a:lnTo>
                    <a:pt x="8" y="394777"/>
                  </a:lnTo>
                  <a:lnTo>
                    <a:pt x="2" y="427584"/>
                  </a:lnTo>
                  <a:lnTo>
                    <a:pt x="0" y="459111"/>
                  </a:lnTo>
                  <a:lnTo>
                    <a:pt x="7144" y="492919"/>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59" name="SMARTInkShape-307"/>
            <p:cNvSpPr/>
            <p:nvPr/>
          </p:nvSpPr>
          <p:spPr bwMode="auto">
            <a:xfrm>
              <a:off x="2736056" y="957263"/>
              <a:ext cx="35720" cy="411630"/>
            </a:xfrm>
            <a:custGeom>
              <a:avLst/>
              <a:gdLst/>
              <a:ahLst/>
              <a:cxnLst/>
              <a:rect l="0" t="0" r="0" b="0"/>
              <a:pathLst>
                <a:path w="35720" h="411630">
                  <a:moveTo>
                    <a:pt x="0" y="0"/>
                  </a:moveTo>
                  <a:lnTo>
                    <a:pt x="4910" y="31838"/>
                  </a:lnTo>
                  <a:lnTo>
                    <a:pt x="8819" y="63527"/>
                  </a:lnTo>
                  <a:lnTo>
                    <a:pt x="13208" y="96509"/>
                  </a:lnTo>
                  <a:lnTo>
                    <a:pt x="13968" y="127990"/>
                  </a:lnTo>
                  <a:lnTo>
                    <a:pt x="14193" y="158661"/>
                  </a:lnTo>
                  <a:lnTo>
                    <a:pt x="14260" y="187857"/>
                  </a:lnTo>
                  <a:lnTo>
                    <a:pt x="14280" y="220408"/>
                  </a:lnTo>
                  <a:lnTo>
                    <a:pt x="14285" y="251396"/>
                  </a:lnTo>
                  <a:lnTo>
                    <a:pt x="14287" y="284478"/>
                  </a:lnTo>
                  <a:lnTo>
                    <a:pt x="16404" y="311907"/>
                  </a:lnTo>
                  <a:lnTo>
                    <a:pt x="19197" y="339444"/>
                  </a:lnTo>
                  <a:lnTo>
                    <a:pt x="20990" y="374408"/>
                  </a:lnTo>
                  <a:lnTo>
                    <a:pt x="27047" y="408245"/>
                  </a:lnTo>
                  <a:lnTo>
                    <a:pt x="27556" y="410275"/>
                  </a:lnTo>
                  <a:lnTo>
                    <a:pt x="28690" y="411629"/>
                  </a:lnTo>
                  <a:lnTo>
                    <a:pt x="35719" y="407193"/>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60" name="SMARTInkShape-308"/>
            <p:cNvSpPr/>
            <p:nvPr/>
          </p:nvSpPr>
          <p:spPr bwMode="auto">
            <a:xfrm>
              <a:off x="2164556" y="628650"/>
              <a:ext cx="542926" cy="164307"/>
            </a:xfrm>
            <a:custGeom>
              <a:avLst/>
              <a:gdLst/>
              <a:ahLst/>
              <a:cxnLst/>
              <a:rect l="0" t="0" r="0" b="0"/>
              <a:pathLst>
                <a:path w="542926" h="164307">
                  <a:moveTo>
                    <a:pt x="0" y="164306"/>
                  </a:moveTo>
                  <a:lnTo>
                    <a:pt x="3793" y="160514"/>
                  </a:lnTo>
                  <a:lnTo>
                    <a:pt x="7771" y="158652"/>
                  </a:lnTo>
                  <a:lnTo>
                    <a:pt x="39943" y="147307"/>
                  </a:lnTo>
                  <a:lnTo>
                    <a:pt x="70038" y="133138"/>
                  </a:lnTo>
                  <a:lnTo>
                    <a:pt x="101853" y="121872"/>
                  </a:lnTo>
                  <a:lnTo>
                    <a:pt x="129133" y="114427"/>
                  </a:lnTo>
                  <a:lnTo>
                    <a:pt x="157324" y="105077"/>
                  </a:lnTo>
                  <a:lnTo>
                    <a:pt x="187902" y="92253"/>
                  </a:lnTo>
                  <a:lnTo>
                    <a:pt x="211306" y="83070"/>
                  </a:lnTo>
                  <a:lnTo>
                    <a:pt x="237583" y="73697"/>
                  </a:lnTo>
                  <a:lnTo>
                    <a:pt x="263019" y="64240"/>
                  </a:lnTo>
                  <a:lnTo>
                    <a:pt x="288348" y="55538"/>
                  </a:lnTo>
                  <a:lnTo>
                    <a:pt x="315480" y="49025"/>
                  </a:lnTo>
                  <a:lnTo>
                    <a:pt x="343413" y="41368"/>
                  </a:lnTo>
                  <a:lnTo>
                    <a:pt x="370910" y="33467"/>
                  </a:lnTo>
                  <a:lnTo>
                    <a:pt x="396359" y="27310"/>
                  </a:lnTo>
                  <a:lnTo>
                    <a:pt x="420899" y="21927"/>
                  </a:lnTo>
                  <a:lnTo>
                    <a:pt x="452794" y="14434"/>
                  </a:lnTo>
                  <a:lnTo>
                    <a:pt x="484905" y="4791"/>
                  </a:lnTo>
                  <a:lnTo>
                    <a:pt x="542925" y="0"/>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6061" name="SMARTInkShape-309"/>
            <p:cNvSpPr/>
            <p:nvPr/>
          </p:nvSpPr>
          <p:spPr bwMode="auto">
            <a:xfrm>
              <a:off x="4610524" y="984121"/>
              <a:ext cx="318530" cy="571375"/>
            </a:xfrm>
            <a:custGeom>
              <a:avLst/>
              <a:gdLst/>
              <a:ahLst/>
              <a:cxnLst/>
              <a:rect l="0" t="0" r="0" b="0"/>
              <a:pathLst>
                <a:path w="318530" h="571375">
                  <a:moveTo>
                    <a:pt x="268656" y="51723"/>
                  </a:moveTo>
                  <a:lnTo>
                    <a:pt x="262954" y="45226"/>
                  </a:lnTo>
                  <a:lnTo>
                    <a:pt x="247171" y="12226"/>
                  </a:lnTo>
                  <a:lnTo>
                    <a:pt x="244808" y="8723"/>
                  </a:lnTo>
                  <a:lnTo>
                    <a:pt x="235833" y="2714"/>
                  </a:lnTo>
                  <a:lnTo>
                    <a:pt x="230105" y="0"/>
                  </a:lnTo>
                  <a:lnTo>
                    <a:pt x="215275" y="1218"/>
                  </a:lnTo>
                  <a:lnTo>
                    <a:pt x="198894" y="7845"/>
                  </a:lnTo>
                  <a:lnTo>
                    <a:pt x="177078" y="24964"/>
                  </a:lnTo>
                  <a:lnTo>
                    <a:pt x="161001" y="45117"/>
                  </a:lnTo>
                  <a:lnTo>
                    <a:pt x="145393" y="80369"/>
                  </a:lnTo>
                  <a:lnTo>
                    <a:pt x="135418" y="113796"/>
                  </a:lnTo>
                  <a:lnTo>
                    <a:pt x="125804" y="144153"/>
                  </a:lnTo>
                  <a:lnTo>
                    <a:pt x="122617" y="159478"/>
                  </a:lnTo>
                  <a:lnTo>
                    <a:pt x="123846" y="176872"/>
                  </a:lnTo>
                  <a:lnTo>
                    <a:pt x="132793" y="200723"/>
                  </a:lnTo>
                  <a:lnTo>
                    <a:pt x="141706" y="215286"/>
                  </a:lnTo>
                  <a:lnTo>
                    <a:pt x="145923" y="217915"/>
                  </a:lnTo>
                  <a:lnTo>
                    <a:pt x="156959" y="220836"/>
                  </a:lnTo>
                  <a:lnTo>
                    <a:pt x="167684" y="220018"/>
                  </a:lnTo>
                  <a:lnTo>
                    <a:pt x="172767" y="218688"/>
                  </a:lnTo>
                  <a:lnTo>
                    <a:pt x="191298" y="201647"/>
                  </a:lnTo>
                  <a:lnTo>
                    <a:pt x="218099" y="166651"/>
                  </a:lnTo>
                  <a:lnTo>
                    <a:pt x="233657" y="135429"/>
                  </a:lnTo>
                  <a:lnTo>
                    <a:pt x="246427" y="104858"/>
                  </a:lnTo>
                  <a:lnTo>
                    <a:pt x="260386" y="75712"/>
                  </a:lnTo>
                  <a:lnTo>
                    <a:pt x="269999" y="56273"/>
                  </a:lnTo>
                  <a:lnTo>
                    <a:pt x="272728" y="53169"/>
                  </a:lnTo>
                  <a:lnTo>
                    <a:pt x="275339" y="51893"/>
                  </a:lnTo>
                  <a:lnTo>
                    <a:pt x="277874" y="51836"/>
                  </a:lnTo>
                  <a:lnTo>
                    <a:pt x="279564" y="52592"/>
                  </a:lnTo>
                  <a:lnTo>
                    <a:pt x="280691" y="53890"/>
                  </a:lnTo>
                  <a:lnTo>
                    <a:pt x="292757" y="88405"/>
                  </a:lnTo>
                  <a:lnTo>
                    <a:pt x="297142" y="121910"/>
                  </a:lnTo>
                  <a:lnTo>
                    <a:pt x="301880" y="150483"/>
                  </a:lnTo>
                  <a:lnTo>
                    <a:pt x="304430" y="183732"/>
                  </a:lnTo>
                  <a:lnTo>
                    <a:pt x="307840" y="206966"/>
                  </a:lnTo>
                  <a:lnTo>
                    <a:pt x="309884" y="232639"/>
                  </a:lnTo>
                  <a:lnTo>
                    <a:pt x="310793" y="259924"/>
                  </a:lnTo>
                  <a:lnTo>
                    <a:pt x="311197" y="287925"/>
                  </a:lnTo>
                  <a:lnTo>
                    <a:pt x="313493" y="314129"/>
                  </a:lnTo>
                  <a:lnTo>
                    <a:pt x="316365" y="339004"/>
                  </a:lnTo>
                  <a:lnTo>
                    <a:pt x="317642" y="363289"/>
                  </a:lnTo>
                  <a:lnTo>
                    <a:pt x="318209" y="387311"/>
                  </a:lnTo>
                  <a:lnTo>
                    <a:pt x="318529" y="421031"/>
                  </a:lnTo>
                  <a:lnTo>
                    <a:pt x="316507" y="449014"/>
                  </a:lnTo>
                  <a:lnTo>
                    <a:pt x="312505" y="483595"/>
                  </a:lnTo>
                  <a:lnTo>
                    <a:pt x="308019" y="507768"/>
                  </a:lnTo>
                  <a:lnTo>
                    <a:pt x="297871" y="526220"/>
                  </a:lnTo>
                  <a:lnTo>
                    <a:pt x="270886" y="556394"/>
                  </a:lnTo>
                  <a:lnTo>
                    <a:pt x="252913" y="566997"/>
                  </a:lnTo>
                  <a:lnTo>
                    <a:pt x="221130" y="571374"/>
                  </a:lnTo>
                  <a:lnTo>
                    <a:pt x="189135" y="568878"/>
                  </a:lnTo>
                  <a:lnTo>
                    <a:pt x="159546" y="559319"/>
                  </a:lnTo>
                  <a:lnTo>
                    <a:pt x="126879" y="550225"/>
                  </a:lnTo>
                  <a:lnTo>
                    <a:pt x="95857" y="534919"/>
                  </a:lnTo>
                  <a:lnTo>
                    <a:pt x="62633" y="513323"/>
                  </a:lnTo>
                  <a:lnTo>
                    <a:pt x="29713" y="479986"/>
                  </a:lnTo>
                  <a:lnTo>
                    <a:pt x="6661" y="444581"/>
                  </a:lnTo>
                  <a:lnTo>
                    <a:pt x="0" y="423184"/>
                  </a:lnTo>
                  <a:lnTo>
                    <a:pt x="4339" y="366048"/>
                  </a:lnTo>
                </a:path>
              </a:pathLst>
            </a:custGeom>
            <a:noFill/>
            <a:ln w="1905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1000"/>
                                        <p:tgtEl>
                                          <p:spTgt spid="3584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1" dur="1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t>What are “Club Drugs”?</a:t>
            </a:r>
          </a:p>
        </p:txBody>
      </p:sp>
      <p:sp>
        <p:nvSpPr>
          <p:cNvPr id="6147" name="Rectangle 3"/>
          <p:cNvSpPr>
            <a:spLocks noGrp="1" noRot="1" noChangeArrowheads="1"/>
          </p:cNvSpPr>
          <p:nvPr>
            <p:ph type="body" idx="1"/>
          </p:nvPr>
        </p:nvSpPr>
        <p:spPr>
          <a:xfrm>
            <a:off x="762000" y="1828800"/>
            <a:ext cx="8007350" cy="4191000"/>
          </a:xfrm>
        </p:spPr>
        <p:txBody>
          <a:bodyPr/>
          <a:lstStyle/>
          <a:p>
            <a:pPr>
              <a:buFont typeface="Wingdings" pitchFamily="2" charset="2"/>
              <a:buNone/>
            </a:pPr>
            <a:r>
              <a:rPr lang="en-US" dirty="0"/>
              <a:t>Dangerous substances known collectively as club </a:t>
            </a:r>
            <a:r>
              <a:rPr lang="en-US" dirty="0" smtClean="0"/>
              <a:t>drugs-examples include</a:t>
            </a:r>
            <a:r>
              <a:rPr lang="en-US" dirty="0" smtClean="0">
                <a:solidFill>
                  <a:schemeClr val="folHlink"/>
                </a:solidFill>
              </a:rPr>
              <a:t>: </a:t>
            </a:r>
            <a:r>
              <a:rPr lang="en-US" dirty="0">
                <a:solidFill>
                  <a:schemeClr val="folHlink"/>
                </a:solidFill>
              </a:rPr>
              <a:t>Ecstasy, GHB, and Rohypnol</a:t>
            </a:r>
            <a:r>
              <a:rPr lang="en-US" dirty="0"/>
              <a:t>-are commonly found in</a:t>
            </a:r>
            <a:r>
              <a:rPr lang="en-US" dirty="0">
                <a:solidFill>
                  <a:schemeClr val="folHlink"/>
                </a:solidFill>
              </a:rPr>
              <a:t> teen dance clubs</a:t>
            </a:r>
            <a:r>
              <a:rPr lang="en-US" dirty="0"/>
              <a:t>, this is why they are known as “Club Drugs”.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in)">
                                      <p:cBhvr>
                                        <p:cTn id="7" dur="2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a:solidFill>
                  <a:schemeClr val="tx1"/>
                </a:solidFill>
                <a:effectLst>
                  <a:outerShdw blurRad="38100" dist="38100" dir="2700000" algn="tl">
                    <a:srgbClr val="006600"/>
                  </a:outerShdw>
                </a:effectLst>
              </a:rPr>
              <a:t>LSD Cont.</a:t>
            </a:r>
          </a:p>
        </p:txBody>
      </p:sp>
      <p:sp>
        <p:nvSpPr>
          <p:cNvPr id="36867" name="Rectangle 3"/>
          <p:cNvSpPr>
            <a:spLocks noGrp="1" noRot="1" noChangeArrowheads="1"/>
          </p:cNvSpPr>
          <p:nvPr>
            <p:ph type="body" idx="1"/>
          </p:nvPr>
        </p:nvSpPr>
        <p:spPr>
          <a:xfrm>
            <a:off x="381000" y="1295400"/>
            <a:ext cx="8007350" cy="4191000"/>
          </a:xfrm>
        </p:spPr>
        <p:txBody>
          <a:bodyPr/>
          <a:lstStyle/>
          <a:p>
            <a:r>
              <a:rPr lang="en-US" sz="2800" dirty="0">
                <a:solidFill>
                  <a:schemeClr val="hlink"/>
                </a:solidFill>
                <a:effectLst>
                  <a:outerShdw blurRad="38100" dist="38100" dir="2700000" algn="tl">
                    <a:srgbClr val="FFFFFF"/>
                  </a:outerShdw>
                </a:effectLst>
              </a:rPr>
              <a:t>These distortions include </a:t>
            </a:r>
            <a:r>
              <a:rPr lang="en-US" sz="2800" dirty="0">
                <a:solidFill>
                  <a:schemeClr val="accent2">
                    <a:lumMod val="40000"/>
                    <a:lumOff val="60000"/>
                  </a:schemeClr>
                </a:solidFill>
                <a:effectLst>
                  <a:outerShdw blurRad="38100" dist="38100" dir="2700000" algn="tl">
                    <a:srgbClr val="FFFFFF"/>
                  </a:outerShdw>
                </a:effectLst>
              </a:rPr>
              <a:t>hallucinations, </a:t>
            </a:r>
            <a:r>
              <a:rPr lang="en-US" sz="2800" dirty="0">
                <a:solidFill>
                  <a:schemeClr val="hlink"/>
                </a:solidFill>
                <a:effectLst>
                  <a:outerShdw blurRad="38100" dist="38100" dir="2700000" algn="tl">
                    <a:srgbClr val="FFFFFF"/>
                  </a:outerShdw>
                </a:effectLst>
              </a:rPr>
              <a:t>during which a person sees, hears, smells, or feels things that do not really exist. </a:t>
            </a:r>
            <a:r>
              <a:rPr lang="en-US" sz="2800" dirty="0" smtClean="0">
                <a:solidFill>
                  <a:schemeClr val="hlink"/>
                </a:solidFill>
                <a:effectLst>
                  <a:outerShdw blurRad="38100" dist="38100" dir="2700000" algn="tl">
                    <a:srgbClr val="FFFFFF"/>
                  </a:outerShdw>
                </a:effectLst>
              </a:rPr>
              <a:t>Severe impaired </a:t>
            </a:r>
            <a:r>
              <a:rPr lang="en-US" sz="2800" dirty="0" err="1" smtClean="0">
                <a:solidFill>
                  <a:schemeClr val="hlink"/>
                </a:solidFill>
                <a:effectLst>
                  <a:outerShdw blurRad="38100" dist="38100" dir="2700000" algn="tl">
                    <a:srgbClr val="FFFFFF"/>
                  </a:outerShdw>
                </a:effectLst>
              </a:rPr>
              <a:t>judgement</a:t>
            </a:r>
            <a:r>
              <a:rPr lang="en-US" sz="2800" dirty="0" smtClean="0">
                <a:solidFill>
                  <a:schemeClr val="hlink"/>
                </a:solidFill>
                <a:effectLst>
                  <a:outerShdw blurRad="38100" dist="38100" dir="2700000" algn="tl">
                    <a:srgbClr val="FFFFFF"/>
                  </a:outerShdw>
                </a:effectLst>
              </a:rPr>
              <a:t> goes along with hallucinogens (jumping off buildings, thinking they can fly, etc)</a:t>
            </a:r>
            <a:endParaRPr lang="en-US" sz="2800" dirty="0">
              <a:solidFill>
                <a:schemeClr val="hlink"/>
              </a:solidFill>
              <a:effectLst>
                <a:outerShdw blurRad="38100" dist="38100" dir="2700000" algn="tl">
                  <a:srgbClr val="FFFFFF"/>
                </a:outerShdw>
              </a:effectLst>
            </a:endParaRPr>
          </a:p>
          <a:p>
            <a:r>
              <a:rPr lang="en-US" sz="2800" dirty="0">
                <a:solidFill>
                  <a:schemeClr val="hlink"/>
                </a:solidFill>
                <a:effectLst>
                  <a:outerShdw blurRad="38100" dist="38100" dir="2700000" algn="tl">
                    <a:srgbClr val="FFFFFF"/>
                  </a:outerShdw>
                </a:effectLst>
              </a:rPr>
              <a:t>Many LSD users experience flashbacks, recurrence of certain aspects of a person's experience, without the user having taken the drug again. </a:t>
            </a:r>
            <a:r>
              <a:rPr lang="en-US" sz="2800" dirty="0">
                <a:solidFill>
                  <a:schemeClr val="accent2">
                    <a:lumMod val="40000"/>
                    <a:lumOff val="60000"/>
                  </a:schemeClr>
                </a:solidFill>
                <a:effectLst>
                  <a:outerShdw blurRad="38100" dist="38100" dir="2700000" algn="tl">
                    <a:srgbClr val="FFFFFF"/>
                  </a:outerShdw>
                </a:effectLst>
              </a:rPr>
              <a:t>A flashback occurs suddenly, often without warning, and may occur within a few days or more than a year after LSD use.</a:t>
            </a:r>
          </a:p>
          <a:p>
            <a:endParaRPr lang="en-US" sz="2800" dirty="0">
              <a:solidFill>
                <a:schemeClr val="folHlink"/>
              </a:solidFill>
              <a:effectLst>
                <a:outerShdw blurRad="38100" dist="38100" dir="2700000" algn="tl">
                  <a:srgbClr val="FFFFFF"/>
                </a:outerShdw>
              </a:effectLst>
            </a:endParaRPr>
          </a:p>
          <a:p>
            <a:endParaRPr lang="en-US" sz="2800" dirty="0">
              <a:solidFill>
                <a:schemeClr val="folHlink"/>
              </a:solidFill>
              <a:effectLst>
                <a:outerShdw blurRad="38100" dist="38100" dir="2700000" algn="tl">
                  <a:srgbClr val="FFFFFF"/>
                </a:outerShdw>
              </a:effectLst>
            </a:endParaRPr>
          </a:p>
        </p:txBody>
      </p:sp>
      <p:sp>
        <p:nvSpPr>
          <p:cNvPr id="5" name="SMARTInkShape-310"/>
          <p:cNvSpPr/>
          <p:nvPr/>
        </p:nvSpPr>
        <p:spPr bwMode="auto">
          <a:xfrm>
            <a:off x="3086300" y="5693570"/>
            <a:ext cx="1471414" cy="64294"/>
          </a:xfrm>
          <a:custGeom>
            <a:avLst/>
            <a:gdLst/>
            <a:ahLst/>
            <a:cxnLst/>
            <a:rect l="0" t="0" r="0" b="0"/>
            <a:pathLst>
              <a:path w="1471414" h="64294">
                <a:moveTo>
                  <a:pt x="21231" y="0"/>
                </a:moveTo>
                <a:lnTo>
                  <a:pt x="17439" y="0"/>
                </a:lnTo>
                <a:lnTo>
                  <a:pt x="7496" y="7584"/>
                </a:lnTo>
                <a:lnTo>
                  <a:pt x="3220" y="13424"/>
                </a:lnTo>
                <a:lnTo>
                  <a:pt x="476" y="19849"/>
                </a:lnTo>
                <a:lnTo>
                  <a:pt x="0" y="24754"/>
                </a:lnTo>
                <a:lnTo>
                  <a:pt x="727" y="26027"/>
                </a:lnTo>
                <a:lnTo>
                  <a:pt x="2006" y="26876"/>
                </a:lnTo>
                <a:lnTo>
                  <a:pt x="5543" y="28613"/>
                </a:lnTo>
                <a:lnTo>
                  <a:pt x="11997" y="33260"/>
                </a:lnTo>
                <a:lnTo>
                  <a:pt x="18936" y="34989"/>
                </a:lnTo>
                <a:lnTo>
                  <a:pt x="23651" y="35393"/>
                </a:lnTo>
                <a:lnTo>
                  <a:pt x="28392" y="37690"/>
                </a:lnTo>
                <a:lnTo>
                  <a:pt x="30767" y="39414"/>
                </a:lnTo>
                <a:lnTo>
                  <a:pt x="63497" y="42559"/>
                </a:lnTo>
                <a:lnTo>
                  <a:pt x="96742" y="42843"/>
                </a:lnTo>
                <a:lnTo>
                  <a:pt x="127572" y="42066"/>
                </a:lnTo>
                <a:lnTo>
                  <a:pt x="161588" y="36710"/>
                </a:lnTo>
                <a:lnTo>
                  <a:pt x="191976" y="35776"/>
                </a:lnTo>
                <a:lnTo>
                  <a:pt x="224358" y="35725"/>
                </a:lnTo>
                <a:lnTo>
                  <a:pt x="259500" y="35719"/>
                </a:lnTo>
                <a:lnTo>
                  <a:pt x="290204" y="35718"/>
                </a:lnTo>
                <a:lnTo>
                  <a:pt x="324135" y="35718"/>
                </a:lnTo>
                <a:lnTo>
                  <a:pt x="356114" y="36511"/>
                </a:lnTo>
                <a:lnTo>
                  <a:pt x="388770" y="41372"/>
                </a:lnTo>
                <a:lnTo>
                  <a:pt x="418564" y="42567"/>
                </a:lnTo>
                <a:lnTo>
                  <a:pt x="450988" y="42822"/>
                </a:lnTo>
                <a:lnTo>
                  <a:pt x="471623" y="44967"/>
                </a:lnTo>
                <a:lnTo>
                  <a:pt x="502935" y="49341"/>
                </a:lnTo>
                <a:lnTo>
                  <a:pt x="538240" y="49918"/>
                </a:lnTo>
                <a:lnTo>
                  <a:pt x="571650" y="52110"/>
                </a:lnTo>
                <a:lnTo>
                  <a:pt x="605001" y="56706"/>
                </a:lnTo>
                <a:lnTo>
                  <a:pt x="638396" y="57110"/>
                </a:lnTo>
                <a:lnTo>
                  <a:pt x="672475" y="57143"/>
                </a:lnTo>
                <a:lnTo>
                  <a:pt x="705615" y="57148"/>
                </a:lnTo>
                <a:lnTo>
                  <a:pt x="732744" y="57943"/>
                </a:lnTo>
                <a:lnTo>
                  <a:pt x="764745" y="63300"/>
                </a:lnTo>
                <a:lnTo>
                  <a:pt x="794320" y="64162"/>
                </a:lnTo>
                <a:lnTo>
                  <a:pt x="828681" y="64281"/>
                </a:lnTo>
                <a:lnTo>
                  <a:pt x="859031" y="64290"/>
                </a:lnTo>
                <a:lnTo>
                  <a:pt x="886653" y="64292"/>
                </a:lnTo>
                <a:lnTo>
                  <a:pt x="916180" y="64293"/>
                </a:lnTo>
                <a:lnTo>
                  <a:pt x="949308" y="64293"/>
                </a:lnTo>
                <a:lnTo>
                  <a:pt x="984106" y="64293"/>
                </a:lnTo>
                <a:lnTo>
                  <a:pt x="1015497" y="64293"/>
                </a:lnTo>
                <a:lnTo>
                  <a:pt x="1044579" y="64293"/>
                </a:lnTo>
                <a:lnTo>
                  <a:pt x="1074068" y="64293"/>
                </a:lnTo>
                <a:lnTo>
                  <a:pt x="1106205" y="64293"/>
                </a:lnTo>
                <a:lnTo>
                  <a:pt x="1135837" y="64293"/>
                </a:lnTo>
                <a:lnTo>
                  <a:pt x="1170793" y="64293"/>
                </a:lnTo>
                <a:lnTo>
                  <a:pt x="1205333" y="62176"/>
                </a:lnTo>
                <a:lnTo>
                  <a:pt x="1238465" y="57811"/>
                </a:lnTo>
                <a:lnTo>
                  <a:pt x="1264190" y="57345"/>
                </a:lnTo>
                <a:lnTo>
                  <a:pt x="1295008" y="57207"/>
                </a:lnTo>
                <a:lnTo>
                  <a:pt x="1327559" y="59277"/>
                </a:lnTo>
                <a:lnTo>
                  <a:pt x="1360712" y="63302"/>
                </a:lnTo>
                <a:lnTo>
                  <a:pt x="1395971" y="64162"/>
                </a:lnTo>
                <a:lnTo>
                  <a:pt x="1428669" y="64275"/>
                </a:lnTo>
                <a:lnTo>
                  <a:pt x="1452896" y="63496"/>
                </a:lnTo>
                <a:lnTo>
                  <a:pt x="1471406" y="57151"/>
                </a:lnTo>
                <a:lnTo>
                  <a:pt x="1471413" y="6429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1000"/>
                                        <p:tgtEl>
                                          <p:spTgt spid="368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0" dur="1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effectLst>
                  <a:outerShdw blurRad="38100" dist="38100" dir="2700000" algn="tl">
                    <a:srgbClr val="FFFFFF"/>
                  </a:outerShdw>
                </a:effectLst>
              </a:rPr>
              <a:t>LSD Cont.</a:t>
            </a:r>
          </a:p>
        </p:txBody>
      </p:sp>
      <p:sp>
        <p:nvSpPr>
          <p:cNvPr id="37891" name="Rectangle 3"/>
          <p:cNvSpPr>
            <a:spLocks noGrp="1" noRot="1" noChangeArrowheads="1"/>
          </p:cNvSpPr>
          <p:nvPr>
            <p:ph type="body" idx="1"/>
          </p:nvPr>
        </p:nvSpPr>
        <p:spPr/>
        <p:txBody>
          <a:bodyPr/>
          <a:lstStyle/>
          <a:p>
            <a:r>
              <a:rPr lang="en-US" dirty="0">
                <a:solidFill>
                  <a:schemeClr val="accent2">
                    <a:lumMod val="40000"/>
                    <a:lumOff val="60000"/>
                  </a:schemeClr>
                </a:solidFill>
                <a:effectLst>
                  <a:outerShdw blurRad="38100" dist="38100" dir="2700000" algn="tl">
                    <a:srgbClr val="FFFFFF"/>
                  </a:outerShdw>
                </a:effectLst>
              </a:rPr>
              <a:t>LSD is odorless, colorless, and has a slightly bitter taste and is usually taken by mouth. </a:t>
            </a:r>
          </a:p>
          <a:p>
            <a:r>
              <a:rPr lang="en-US" dirty="0">
                <a:solidFill>
                  <a:schemeClr val="accent2">
                    <a:lumMod val="40000"/>
                    <a:lumOff val="60000"/>
                  </a:schemeClr>
                </a:solidFill>
                <a:effectLst>
                  <a:outerShdw blurRad="38100" dist="38100" dir="2700000" algn="tl">
                    <a:srgbClr val="FFFFFF"/>
                  </a:outerShdw>
                </a:effectLst>
              </a:rPr>
              <a:t>Often LSD is added to </a:t>
            </a:r>
            <a:r>
              <a:rPr lang="en-US" dirty="0" smtClean="0">
                <a:solidFill>
                  <a:schemeClr val="accent2">
                    <a:lumMod val="40000"/>
                    <a:lumOff val="60000"/>
                  </a:schemeClr>
                </a:solidFill>
                <a:effectLst>
                  <a:outerShdw blurRad="38100" dist="38100" dir="2700000" algn="tl">
                    <a:srgbClr val="FFFFFF"/>
                  </a:outerShdw>
                </a:effectLst>
              </a:rPr>
              <a:t>small </a:t>
            </a:r>
            <a:r>
              <a:rPr lang="en-US" dirty="0" smtClean="0">
                <a:solidFill>
                  <a:schemeClr val="tx2"/>
                </a:solidFill>
                <a:effectLst>
                  <a:outerShdw blurRad="38100" dist="38100" dir="2700000" algn="tl">
                    <a:srgbClr val="FFFFFF"/>
                  </a:outerShdw>
                </a:effectLst>
              </a:rPr>
              <a:t>decorative squares of absorbent </a:t>
            </a:r>
            <a:r>
              <a:rPr lang="en-US" dirty="0">
                <a:solidFill>
                  <a:schemeClr val="tx2"/>
                </a:solidFill>
                <a:effectLst>
                  <a:outerShdw blurRad="38100" dist="38100" dir="2700000" algn="tl">
                    <a:srgbClr val="FFFFFF"/>
                  </a:outerShdw>
                </a:effectLst>
              </a:rPr>
              <a:t>paper</a:t>
            </a:r>
            <a:r>
              <a:rPr lang="en-US" dirty="0" smtClean="0">
                <a:solidFill>
                  <a:schemeClr val="accent2">
                    <a:lumMod val="40000"/>
                    <a:lumOff val="60000"/>
                  </a:schemeClr>
                </a:solidFill>
                <a:effectLst>
                  <a:outerShdw blurRad="38100" dist="38100" dir="2700000" algn="tl">
                    <a:srgbClr val="FFFFFF"/>
                  </a:outerShdw>
                </a:effectLst>
              </a:rPr>
              <a:t>, </a:t>
            </a:r>
            <a:r>
              <a:rPr lang="en-US" dirty="0">
                <a:solidFill>
                  <a:schemeClr val="accent2">
                    <a:lumMod val="40000"/>
                    <a:lumOff val="60000"/>
                  </a:schemeClr>
                </a:solidFill>
                <a:effectLst>
                  <a:outerShdw blurRad="38100" dist="38100" dir="2700000" algn="tl">
                    <a:srgbClr val="FFFFFF"/>
                  </a:outerShdw>
                </a:effectLst>
              </a:rPr>
              <a:t>with each square representing one dose</a:t>
            </a:r>
            <a:r>
              <a:rPr lang="en-US" dirty="0" smtClean="0">
                <a:solidFill>
                  <a:schemeClr val="accent2">
                    <a:lumMod val="40000"/>
                    <a:lumOff val="60000"/>
                  </a:schemeClr>
                </a:solidFill>
                <a:effectLst>
                  <a:outerShdw blurRad="38100" dist="38100" dir="2700000" algn="tl">
                    <a:srgbClr val="FFFFFF"/>
                  </a:outerShdw>
                </a:effectLst>
              </a:rPr>
              <a:t>.  It’s absorbed </a:t>
            </a:r>
            <a:r>
              <a:rPr lang="en-US" dirty="0" smtClean="0">
                <a:solidFill>
                  <a:schemeClr val="tx2"/>
                </a:solidFill>
                <a:effectLst>
                  <a:outerShdw blurRad="38100" dist="38100" dir="2700000" algn="tl">
                    <a:srgbClr val="FFFFFF"/>
                  </a:outerShdw>
                </a:effectLst>
              </a:rPr>
              <a:t>through the mouth into the bloodstream.</a:t>
            </a:r>
            <a:endParaRPr lang="en-US" dirty="0">
              <a:solidFill>
                <a:schemeClr val="tx2"/>
              </a:solidFill>
              <a:effectLst>
                <a:outerShdw blurRad="38100" dist="38100" dir="2700000" algn="tl">
                  <a:srgbClr val="FFFFFF"/>
                </a:outerShdw>
              </a:effectLst>
            </a:endParaRPr>
          </a:p>
          <a:p>
            <a:endParaRPr lang="en-US" dirty="0">
              <a:solidFill>
                <a:schemeClr val="folHlink"/>
              </a:solidFill>
              <a:effectLst>
                <a:outerShdw blurRad="38100" dist="38100" dir="2700000" algn="tl">
                  <a:srgbClr val="FFFFFF"/>
                </a:outerShdw>
              </a:effectLst>
            </a:endParaRPr>
          </a:p>
          <a:p>
            <a:endParaRPr lang="en-US" dirty="0">
              <a:effectLst>
                <a:outerShdw blurRad="38100" dist="38100" dir="2700000" algn="tl">
                  <a:srgbClr val="006600"/>
                </a:outerShdw>
              </a:effectLst>
            </a:endParaRPr>
          </a:p>
        </p:txBody>
      </p:sp>
      <p:sp>
        <p:nvSpPr>
          <p:cNvPr id="5" name="SMARTInkShape-311"/>
          <p:cNvSpPr/>
          <p:nvPr/>
        </p:nvSpPr>
        <p:spPr bwMode="auto">
          <a:xfrm>
            <a:off x="3218039" y="5525205"/>
            <a:ext cx="3173792" cy="58163"/>
          </a:xfrm>
          <a:custGeom>
            <a:avLst/>
            <a:gdLst/>
            <a:ahLst/>
            <a:cxnLst/>
            <a:rect l="0" t="0" r="0" b="0"/>
            <a:pathLst>
              <a:path w="3173792" h="58163">
                <a:moveTo>
                  <a:pt x="3792" y="4058"/>
                </a:moveTo>
                <a:lnTo>
                  <a:pt x="0" y="7850"/>
                </a:lnTo>
                <a:lnTo>
                  <a:pt x="470" y="8967"/>
                </a:lnTo>
                <a:lnTo>
                  <a:pt x="5226" y="10208"/>
                </a:lnTo>
                <a:lnTo>
                  <a:pt x="38309" y="11143"/>
                </a:lnTo>
                <a:lnTo>
                  <a:pt x="67624" y="11196"/>
                </a:lnTo>
                <a:lnTo>
                  <a:pt x="94496" y="11200"/>
                </a:lnTo>
                <a:lnTo>
                  <a:pt x="122125" y="11200"/>
                </a:lnTo>
                <a:lnTo>
                  <a:pt x="155313" y="9084"/>
                </a:lnTo>
                <a:lnTo>
                  <a:pt x="188415" y="5050"/>
                </a:lnTo>
                <a:lnTo>
                  <a:pt x="222008" y="4352"/>
                </a:lnTo>
                <a:lnTo>
                  <a:pt x="248415" y="2072"/>
                </a:lnTo>
                <a:lnTo>
                  <a:pt x="274438" y="0"/>
                </a:lnTo>
                <a:lnTo>
                  <a:pt x="307733" y="2503"/>
                </a:lnTo>
                <a:lnTo>
                  <a:pt x="341587" y="3596"/>
                </a:lnTo>
                <a:lnTo>
                  <a:pt x="371285" y="3921"/>
                </a:lnTo>
                <a:lnTo>
                  <a:pt x="397900" y="4017"/>
                </a:lnTo>
                <a:lnTo>
                  <a:pt x="421838" y="4040"/>
                </a:lnTo>
                <a:lnTo>
                  <a:pt x="450470" y="4049"/>
                </a:lnTo>
                <a:lnTo>
                  <a:pt x="478541" y="4054"/>
                </a:lnTo>
                <a:lnTo>
                  <a:pt x="510906" y="4850"/>
                </a:lnTo>
                <a:lnTo>
                  <a:pt x="539003" y="7850"/>
                </a:lnTo>
                <a:lnTo>
                  <a:pt x="567895" y="9711"/>
                </a:lnTo>
                <a:lnTo>
                  <a:pt x="595023" y="10539"/>
                </a:lnTo>
                <a:lnTo>
                  <a:pt x="630528" y="11005"/>
                </a:lnTo>
                <a:lnTo>
                  <a:pt x="659637" y="11114"/>
                </a:lnTo>
                <a:lnTo>
                  <a:pt x="691096" y="13279"/>
                </a:lnTo>
                <a:lnTo>
                  <a:pt x="723598" y="16887"/>
                </a:lnTo>
                <a:lnTo>
                  <a:pt x="756564" y="21137"/>
                </a:lnTo>
                <a:lnTo>
                  <a:pt x="789737" y="23555"/>
                </a:lnTo>
                <a:lnTo>
                  <a:pt x="819826" y="25423"/>
                </a:lnTo>
                <a:lnTo>
                  <a:pt x="850947" y="30144"/>
                </a:lnTo>
                <a:lnTo>
                  <a:pt x="881510" y="32689"/>
                </a:lnTo>
                <a:lnTo>
                  <a:pt x="906652" y="36097"/>
                </a:lnTo>
                <a:lnTo>
                  <a:pt x="939997" y="38686"/>
                </a:lnTo>
                <a:lnTo>
                  <a:pt x="966192" y="39453"/>
                </a:lnTo>
                <a:lnTo>
                  <a:pt x="990061" y="41749"/>
                </a:lnTo>
                <a:lnTo>
                  <a:pt x="1016015" y="44622"/>
                </a:lnTo>
                <a:lnTo>
                  <a:pt x="1044014" y="47033"/>
                </a:lnTo>
                <a:lnTo>
                  <a:pt x="1069773" y="51628"/>
                </a:lnTo>
                <a:lnTo>
                  <a:pt x="1104128" y="53342"/>
                </a:lnTo>
                <a:lnTo>
                  <a:pt x="1131240" y="53850"/>
                </a:lnTo>
                <a:lnTo>
                  <a:pt x="1160617" y="54000"/>
                </a:lnTo>
                <a:lnTo>
                  <a:pt x="1185480" y="54036"/>
                </a:lnTo>
                <a:lnTo>
                  <a:pt x="1214876" y="54056"/>
                </a:lnTo>
                <a:lnTo>
                  <a:pt x="1250044" y="54061"/>
                </a:lnTo>
                <a:lnTo>
                  <a:pt x="1276820" y="54063"/>
                </a:lnTo>
                <a:lnTo>
                  <a:pt x="1303801" y="54063"/>
                </a:lnTo>
                <a:lnTo>
                  <a:pt x="1329022" y="54065"/>
                </a:lnTo>
                <a:lnTo>
                  <a:pt x="1357948" y="54065"/>
                </a:lnTo>
                <a:lnTo>
                  <a:pt x="1392978" y="50272"/>
                </a:lnTo>
                <a:lnTo>
                  <a:pt x="1419721" y="48409"/>
                </a:lnTo>
                <a:lnTo>
                  <a:pt x="1455202" y="47361"/>
                </a:lnTo>
                <a:lnTo>
                  <a:pt x="1488524" y="43215"/>
                </a:lnTo>
                <a:lnTo>
                  <a:pt x="1522154" y="40796"/>
                </a:lnTo>
                <a:lnTo>
                  <a:pt x="1550904" y="36287"/>
                </a:lnTo>
                <a:lnTo>
                  <a:pt x="1585881" y="33715"/>
                </a:lnTo>
                <a:lnTo>
                  <a:pt x="1612611" y="30997"/>
                </a:lnTo>
                <a:lnTo>
                  <a:pt x="1640367" y="27143"/>
                </a:lnTo>
                <a:lnTo>
                  <a:pt x="1668577" y="22783"/>
                </a:lnTo>
                <a:lnTo>
                  <a:pt x="1699858" y="19660"/>
                </a:lnTo>
                <a:lnTo>
                  <a:pt x="1722799" y="18929"/>
                </a:lnTo>
                <a:lnTo>
                  <a:pt x="1748870" y="17811"/>
                </a:lnTo>
                <a:lnTo>
                  <a:pt x="1776332" y="14668"/>
                </a:lnTo>
                <a:lnTo>
                  <a:pt x="1807191" y="12228"/>
                </a:lnTo>
                <a:lnTo>
                  <a:pt x="1835208" y="11506"/>
                </a:lnTo>
                <a:lnTo>
                  <a:pt x="1869798" y="11261"/>
                </a:lnTo>
                <a:lnTo>
                  <a:pt x="1904206" y="11219"/>
                </a:lnTo>
                <a:lnTo>
                  <a:pt x="1938373" y="11205"/>
                </a:lnTo>
                <a:lnTo>
                  <a:pt x="1969239" y="11202"/>
                </a:lnTo>
                <a:lnTo>
                  <a:pt x="1997305" y="11202"/>
                </a:lnTo>
                <a:lnTo>
                  <a:pt x="2025654" y="11200"/>
                </a:lnTo>
                <a:lnTo>
                  <a:pt x="2054129" y="11200"/>
                </a:lnTo>
                <a:lnTo>
                  <a:pt x="2080278" y="11995"/>
                </a:lnTo>
                <a:lnTo>
                  <a:pt x="2111562" y="16111"/>
                </a:lnTo>
                <a:lnTo>
                  <a:pt x="2139406" y="17352"/>
                </a:lnTo>
                <a:lnTo>
                  <a:pt x="2168185" y="17904"/>
                </a:lnTo>
                <a:lnTo>
                  <a:pt x="2194469" y="18149"/>
                </a:lnTo>
                <a:lnTo>
                  <a:pt x="2223449" y="18287"/>
                </a:lnTo>
                <a:lnTo>
                  <a:pt x="2259165" y="20450"/>
                </a:lnTo>
                <a:lnTo>
                  <a:pt x="2288391" y="26113"/>
                </a:lnTo>
                <a:lnTo>
                  <a:pt x="2322979" y="30701"/>
                </a:lnTo>
                <a:lnTo>
                  <a:pt x="2357569" y="32060"/>
                </a:lnTo>
                <a:lnTo>
                  <a:pt x="2382621" y="33172"/>
                </a:lnTo>
                <a:lnTo>
                  <a:pt x="2413782" y="37466"/>
                </a:lnTo>
                <a:lnTo>
                  <a:pt x="2448163" y="39320"/>
                </a:lnTo>
                <a:lnTo>
                  <a:pt x="2481501" y="39686"/>
                </a:lnTo>
                <a:lnTo>
                  <a:pt x="2511810" y="43874"/>
                </a:lnTo>
                <a:lnTo>
                  <a:pt x="2545432" y="42938"/>
                </a:lnTo>
                <a:lnTo>
                  <a:pt x="2579032" y="46133"/>
                </a:lnTo>
                <a:lnTo>
                  <a:pt x="2613714" y="46765"/>
                </a:lnTo>
                <a:lnTo>
                  <a:pt x="2640397" y="46851"/>
                </a:lnTo>
                <a:lnTo>
                  <a:pt x="2670777" y="46889"/>
                </a:lnTo>
                <a:lnTo>
                  <a:pt x="2702800" y="46907"/>
                </a:lnTo>
                <a:lnTo>
                  <a:pt x="2735553" y="46914"/>
                </a:lnTo>
                <a:lnTo>
                  <a:pt x="2766515" y="46917"/>
                </a:lnTo>
                <a:lnTo>
                  <a:pt x="2796150" y="46919"/>
                </a:lnTo>
                <a:lnTo>
                  <a:pt x="2825198" y="46919"/>
                </a:lnTo>
                <a:lnTo>
                  <a:pt x="2860740" y="46920"/>
                </a:lnTo>
                <a:lnTo>
                  <a:pt x="2887587" y="46920"/>
                </a:lnTo>
                <a:lnTo>
                  <a:pt x="2922000" y="46920"/>
                </a:lnTo>
                <a:lnTo>
                  <a:pt x="2948599" y="46920"/>
                </a:lnTo>
                <a:lnTo>
                  <a:pt x="2983998" y="46920"/>
                </a:lnTo>
                <a:lnTo>
                  <a:pt x="3015918" y="46920"/>
                </a:lnTo>
                <a:lnTo>
                  <a:pt x="3047072" y="49037"/>
                </a:lnTo>
                <a:lnTo>
                  <a:pt x="3072706" y="52574"/>
                </a:lnTo>
                <a:lnTo>
                  <a:pt x="3103321" y="53623"/>
                </a:lnTo>
                <a:lnTo>
                  <a:pt x="3135376" y="54799"/>
                </a:lnTo>
                <a:lnTo>
                  <a:pt x="3149494" y="58162"/>
                </a:lnTo>
                <a:lnTo>
                  <a:pt x="3173791" y="54270"/>
                </a:lnTo>
                <a:lnTo>
                  <a:pt x="3173607" y="53407"/>
                </a:lnTo>
                <a:lnTo>
                  <a:pt x="3161331" y="397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SMARTInkShape-312"/>
          <p:cNvSpPr/>
          <p:nvPr/>
        </p:nvSpPr>
        <p:spPr bwMode="auto">
          <a:xfrm>
            <a:off x="1307306" y="4422395"/>
            <a:ext cx="1520613" cy="49594"/>
          </a:xfrm>
          <a:custGeom>
            <a:avLst/>
            <a:gdLst/>
            <a:ahLst/>
            <a:cxnLst/>
            <a:rect l="0" t="0" r="0" b="0"/>
            <a:pathLst>
              <a:path w="1520613" h="49594">
                <a:moveTo>
                  <a:pt x="0" y="49593"/>
                </a:moveTo>
                <a:lnTo>
                  <a:pt x="0" y="42743"/>
                </a:lnTo>
                <a:lnTo>
                  <a:pt x="34839" y="42449"/>
                </a:lnTo>
                <a:lnTo>
                  <a:pt x="41413" y="40332"/>
                </a:lnTo>
                <a:lnTo>
                  <a:pt x="47775" y="37539"/>
                </a:lnTo>
                <a:lnTo>
                  <a:pt x="79650" y="29241"/>
                </a:lnTo>
                <a:lnTo>
                  <a:pt x="111229" y="22105"/>
                </a:lnTo>
                <a:lnTo>
                  <a:pt x="144226" y="14962"/>
                </a:lnTo>
                <a:lnTo>
                  <a:pt x="179706" y="10177"/>
                </a:lnTo>
                <a:lnTo>
                  <a:pt x="214459" y="7184"/>
                </a:lnTo>
                <a:lnTo>
                  <a:pt x="250051" y="6790"/>
                </a:lnTo>
                <a:lnTo>
                  <a:pt x="278610" y="4625"/>
                </a:lnTo>
                <a:lnTo>
                  <a:pt x="292896" y="2619"/>
                </a:lnTo>
                <a:lnTo>
                  <a:pt x="328613" y="6032"/>
                </a:lnTo>
                <a:lnTo>
                  <a:pt x="362097" y="1683"/>
                </a:lnTo>
                <a:lnTo>
                  <a:pt x="392465" y="0"/>
                </a:lnTo>
                <a:lnTo>
                  <a:pt x="414207" y="1826"/>
                </a:lnTo>
                <a:lnTo>
                  <a:pt x="446679" y="5761"/>
                </a:lnTo>
                <a:lnTo>
                  <a:pt x="478758" y="6539"/>
                </a:lnTo>
                <a:lnTo>
                  <a:pt x="512729" y="6692"/>
                </a:lnTo>
                <a:lnTo>
                  <a:pt x="535301" y="8836"/>
                </a:lnTo>
                <a:lnTo>
                  <a:pt x="568054" y="12878"/>
                </a:lnTo>
                <a:lnTo>
                  <a:pt x="600188" y="14471"/>
                </a:lnTo>
                <a:lnTo>
                  <a:pt x="634170" y="19489"/>
                </a:lnTo>
                <a:lnTo>
                  <a:pt x="667840" y="20716"/>
                </a:lnTo>
                <a:lnTo>
                  <a:pt x="695648" y="20928"/>
                </a:lnTo>
                <a:lnTo>
                  <a:pt x="723996" y="24784"/>
                </a:lnTo>
                <a:lnTo>
                  <a:pt x="752504" y="27161"/>
                </a:lnTo>
                <a:lnTo>
                  <a:pt x="781059" y="27865"/>
                </a:lnTo>
                <a:lnTo>
                  <a:pt x="809628" y="31866"/>
                </a:lnTo>
                <a:lnTo>
                  <a:pt x="838201" y="34286"/>
                </a:lnTo>
                <a:lnTo>
                  <a:pt x="871391" y="40013"/>
                </a:lnTo>
                <a:lnTo>
                  <a:pt x="899187" y="41727"/>
                </a:lnTo>
                <a:lnTo>
                  <a:pt x="930618" y="43029"/>
                </a:lnTo>
                <a:lnTo>
                  <a:pt x="965493" y="45944"/>
                </a:lnTo>
                <a:lnTo>
                  <a:pt x="995420" y="45601"/>
                </a:lnTo>
                <a:lnTo>
                  <a:pt x="1027306" y="48410"/>
                </a:lnTo>
                <a:lnTo>
                  <a:pt x="1056862" y="49242"/>
                </a:lnTo>
                <a:lnTo>
                  <a:pt x="1085728" y="49489"/>
                </a:lnTo>
                <a:lnTo>
                  <a:pt x="1114389" y="49562"/>
                </a:lnTo>
                <a:lnTo>
                  <a:pt x="1145106" y="49584"/>
                </a:lnTo>
                <a:lnTo>
                  <a:pt x="1177226" y="49590"/>
                </a:lnTo>
                <a:lnTo>
                  <a:pt x="1206852" y="47475"/>
                </a:lnTo>
                <a:lnTo>
                  <a:pt x="1226148" y="45476"/>
                </a:lnTo>
                <a:lnTo>
                  <a:pt x="1255654" y="47226"/>
                </a:lnTo>
                <a:lnTo>
                  <a:pt x="1288386" y="44217"/>
                </a:lnTo>
                <a:lnTo>
                  <a:pt x="1317752" y="42973"/>
                </a:lnTo>
                <a:lnTo>
                  <a:pt x="1351527" y="42552"/>
                </a:lnTo>
                <a:lnTo>
                  <a:pt x="1379146" y="42479"/>
                </a:lnTo>
                <a:lnTo>
                  <a:pt x="1413131" y="38662"/>
                </a:lnTo>
                <a:lnTo>
                  <a:pt x="1444352" y="35747"/>
                </a:lnTo>
                <a:lnTo>
                  <a:pt x="1478245" y="35344"/>
                </a:lnTo>
                <a:lnTo>
                  <a:pt x="1513931" y="35305"/>
                </a:lnTo>
                <a:lnTo>
                  <a:pt x="1520612" y="35305"/>
                </a:lnTo>
                <a:lnTo>
                  <a:pt x="1510762" y="35305"/>
                </a:lnTo>
                <a:lnTo>
                  <a:pt x="1493044" y="424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SMARTInkShape-313"/>
          <p:cNvSpPr/>
          <p:nvPr/>
        </p:nvSpPr>
        <p:spPr bwMode="auto">
          <a:xfrm>
            <a:off x="6443663" y="3979069"/>
            <a:ext cx="1900238" cy="114301"/>
          </a:xfrm>
          <a:custGeom>
            <a:avLst/>
            <a:gdLst/>
            <a:ahLst/>
            <a:cxnLst/>
            <a:rect l="0" t="0" r="0" b="0"/>
            <a:pathLst>
              <a:path w="1900238" h="114301">
                <a:moveTo>
                  <a:pt x="0" y="0"/>
                </a:moveTo>
                <a:lnTo>
                  <a:pt x="32886" y="0"/>
                </a:lnTo>
                <a:lnTo>
                  <a:pt x="64499" y="4909"/>
                </a:lnTo>
                <a:lnTo>
                  <a:pt x="97515" y="6482"/>
                </a:lnTo>
                <a:lnTo>
                  <a:pt x="123508" y="6849"/>
                </a:lnTo>
                <a:lnTo>
                  <a:pt x="153541" y="7056"/>
                </a:lnTo>
                <a:lnTo>
                  <a:pt x="181312" y="10910"/>
                </a:lnTo>
                <a:lnTo>
                  <a:pt x="209649" y="13287"/>
                </a:lnTo>
                <a:lnTo>
                  <a:pt x="238154" y="13991"/>
                </a:lnTo>
                <a:lnTo>
                  <a:pt x="266708" y="14200"/>
                </a:lnTo>
                <a:lnTo>
                  <a:pt x="299070" y="14261"/>
                </a:lnTo>
                <a:lnTo>
                  <a:pt x="333794" y="14279"/>
                </a:lnTo>
                <a:lnTo>
                  <a:pt x="369217" y="14285"/>
                </a:lnTo>
                <a:lnTo>
                  <a:pt x="404848" y="18079"/>
                </a:lnTo>
                <a:lnTo>
                  <a:pt x="440542" y="20438"/>
                </a:lnTo>
                <a:lnTo>
                  <a:pt x="476253" y="21137"/>
                </a:lnTo>
                <a:lnTo>
                  <a:pt x="511970" y="21344"/>
                </a:lnTo>
                <a:lnTo>
                  <a:pt x="537898" y="21392"/>
                </a:lnTo>
                <a:lnTo>
                  <a:pt x="564503" y="22207"/>
                </a:lnTo>
                <a:lnTo>
                  <a:pt x="589557" y="25216"/>
                </a:lnTo>
                <a:lnTo>
                  <a:pt x="616037" y="27082"/>
                </a:lnTo>
                <a:lnTo>
                  <a:pt x="642887" y="27911"/>
                </a:lnTo>
                <a:lnTo>
                  <a:pt x="668050" y="28280"/>
                </a:lnTo>
                <a:lnTo>
                  <a:pt x="694580" y="28444"/>
                </a:lnTo>
                <a:lnTo>
                  <a:pt x="721452" y="28517"/>
                </a:lnTo>
                <a:lnTo>
                  <a:pt x="746624" y="28549"/>
                </a:lnTo>
                <a:lnTo>
                  <a:pt x="771041" y="30680"/>
                </a:lnTo>
                <a:lnTo>
                  <a:pt x="795916" y="33479"/>
                </a:lnTo>
                <a:lnTo>
                  <a:pt x="822846" y="34723"/>
                </a:lnTo>
                <a:lnTo>
                  <a:pt x="848574" y="35276"/>
                </a:lnTo>
                <a:lnTo>
                  <a:pt x="874031" y="35522"/>
                </a:lnTo>
                <a:lnTo>
                  <a:pt x="901220" y="35631"/>
                </a:lnTo>
                <a:lnTo>
                  <a:pt x="929180" y="35680"/>
                </a:lnTo>
                <a:lnTo>
                  <a:pt x="956688" y="35701"/>
                </a:lnTo>
                <a:lnTo>
                  <a:pt x="982142" y="35711"/>
                </a:lnTo>
                <a:lnTo>
                  <a:pt x="1006685" y="37832"/>
                </a:lnTo>
                <a:lnTo>
                  <a:pt x="1031615" y="40626"/>
                </a:lnTo>
                <a:lnTo>
                  <a:pt x="1058571" y="41869"/>
                </a:lnTo>
                <a:lnTo>
                  <a:pt x="1084309" y="42420"/>
                </a:lnTo>
                <a:lnTo>
                  <a:pt x="1108977" y="42666"/>
                </a:lnTo>
                <a:lnTo>
                  <a:pt x="1133170" y="42775"/>
                </a:lnTo>
                <a:lnTo>
                  <a:pt x="1157151" y="42823"/>
                </a:lnTo>
                <a:lnTo>
                  <a:pt x="1181039" y="42845"/>
                </a:lnTo>
                <a:lnTo>
                  <a:pt x="1204886" y="42854"/>
                </a:lnTo>
                <a:lnTo>
                  <a:pt x="1228713" y="42859"/>
                </a:lnTo>
                <a:lnTo>
                  <a:pt x="1262323" y="42861"/>
                </a:lnTo>
                <a:lnTo>
                  <a:pt x="1294507" y="42862"/>
                </a:lnTo>
                <a:lnTo>
                  <a:pt x="1329178" y="44979"/>
                </a:lnTo>
                <a:lnTo>
                  <a:pt x="1364587" y="48517"/>
                </a:lnTo>
                <a:lnTo>
                  <a:pt x="1398096" y="49565"/>
                </a:lnTo>
                <a:lnTo>
                  <a:pt x="1430250" y="49875"/>
                </a:lnTo>
                <a:lnTo>
                  <a:pt x="1464913" y="52084"/>
                </a:lnTo>
                <a:lnTo>
                  <a:pt x="1498202" y="55649"/>
                </a:lnTo>
                <a:lnTo>
                  <a:pt x="1530291" y="58822"/>
                </a:lnTo>
                <a:lnTo>
                  <a:pt x="1562817" y="62672"/>
                </a:lnTo>
                <a:lnTo>
                  <a:pt x="1594680" y="63813"/>
                </a:lnTo>
                <a:lnTo>
                  <a:pt x="1627139" y="66268"/>
                </a:lnTo>
                <a:lnTo>
                  <a:pt x="1656865" y="72022"/>
                </a:lnTo>
                <a:lnTo>
                  <a:pt x="1685781" y="76638"/>
                </a:lnTo>
                <a:lnTo>
                  <a:pt x="1714457" y="80122"/>
                </a:lnTo>
                <a:lnTo>
                  <a:pt x="1747295" y="86181"/>
                </a:lnTo>
                <a:lnTo>
                  <a:pt x="1780837" y="93004"/>
                </a:lnTo>
                <a:lnTo>
                  <a:pt x="1810091" y="100052"/>
                </a:lnTo>
                <a:lnTo>
                  <a:pt x="1844154" y="105753"/>
                </a:lnTo>
                <a:lnTo>
                  <a:pt x="1900237" y="1143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ransition spd="med">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a:solidFill>
                  <a:schemeClr val="folHlink"/>
                </a:solidFill>
              </a:rPr>
              <a:t>Opium</a:t>
            </a:r>
          </a:p>
        </p:txBody>
      </p:sp>
      <p:sp>
        <p:nvSpPr>
          <p:cNvPr id="39939" name="Rectangle 3"/>
          <p:cNvSpPr>
            <a:spLocks noGrp="1" noRot="1" noChangeArrowheads="1"/>
          </p:cNvSpPr>
          <p:nvPr>
            <p:ph type="body" idx="1"/>
          </p:nvPr>
        </p:nvSpPr>
        <p:spPr/>
        <p:txBody>
          <a:bodyPr/>
          <a:lstStyle/>
          <a:p>
            <a:r>
              <a:rPr lang="en-US" sz="2800" dirty="0">
                <a:solidFill>
                  <a:schemeClr val="hlink"/>
                </a:solidFill>
              </a:rPr>
              <a:t>The Opium poppy (</a:t>
            </a:r>
            <a:r>
              <a:rPr lang="en-US" sz="2800" dirty="0" err="1">
                <a:solidFill>
                  <a:schemeClr val="hlink"/>
                </a:solidFill>
              </a:rPr>
              <a:t>papaver</a:t>
            </a:r>
            <a:r>
              <a:rPr lang="en-US" sz="2800" dirty="0">
                <a:solidFill>
                  <a:schemeClr val="hlink"/>
                </a:solidFill>
              </a:rPr>
              <a:t> </a:t>
            </a:r>
            <a:r>
              <a:rPr lang="en-US" sz="2800" dirty="0" err="1">
                <a:solidFill>
                  <a:schemeClr val="hlink"/>
                </a:solidFill>
              </a:rPr>
              <a:t>somniferum</a:t>
            </a:r>
            <a:r>
              <a:rPr lang="en-US" sz="2800" dirty="0">
                <a:solidFill>
                  <a:schemeClr val="hlink"/>
                </a:solidFill>
              </a:rPr>
              <a:t>) is the</a:t>
            </a:r>
            <a:r>
              <a:rPr lang="en-US" sz="2800" dirty="0">
                <a:solidFill>
                  <a:schemeClr val="folHlink"/>
                </a:solidFill>
              </a:rPr>
              <a:t> </a:t>
            </a:r>
            <a:r>
              <a:rPr lang="en-US" sz="2800" dirty="0">
                <a:solidFill>
                  <a:schemeClr val="accent2">
                    <a:lumMod val="60000"/>
                    <a:lumOff val="40000"/>
                  </a:schemeClr>
                </a:solidFill>
              </a:rPr>
              <a:t>key ingredient for all </a:t>
            </a:r>
            <a:r>
              <a:rPr lang="en-US" sz="2800" dirty="0">
                <a:solidFill>
                  <a:schemeClr val="folHlink"/>
                </a:solidFill>
              </a:rPr>
              <a:t>narcotics. </a:t>
            </a:r>
          </a:p>
          <a:p>
            <a:r>
              <a:rPr lang="en-US" sz="2800" dirty="0">
                <a:solidFill>
                  <a:schemeClr val="hlink"/>
                </a:solidFill>
              </a:rPr>
              <a:t>Opium is the substance that is directly</a:t>
            </a:r>
            <a:r>
              <a:rPr lang="en-US" sz="2800" dirty="0">
                <a:solidFill>
                  <a:schemeClr val="folHlink"/>
                </a:solidFill>
              </a:rPr>
              <a:t> </a:t>
            </a:r>
            <a:r>
              <a:rPr lang="en-US" sz="2800" dirty="0">
                <a:solidFill>
                  <a:schemeClr val="accent2">
                    <a:lumMod val="60000"/>
                    <a:lumOff val="40000"/>
                  </a:schemeClr>
                </a:solidFill>
              </a:rPr>
              <a:t>extracted from the </a:t>
            </a:r>
            <a:r>
              <a:rPr lang="en-US" sz="2800" dirty="0">
                <a:solidFill>
                  <a:schemeClr val="folHlink"/>
                </a:solidFill>
              </a:rPr>
              <a:t>poppy </a:t>
            </a:r>
            <a:r>
              <a:rPr lang="en-US" sz="2800" dirty="0">
                <a:solidFill>
                  <a:schemeClr val="accent2">
                    <a:lumMod val="60000"/>
                    <a:lumOff val="40000"/>
                  </a:schemeClr>
                </a:solidFill>
              </a:rPr>
              <a:t>plant. </a:t>
            </a:r>
          </a:p>
          <a:p>
            <a:r>
              <a:rPr lang="en-US" sz="2800" dirty="0">
                <a:solidFill>
                  <a:schemeClr val="hlink"/>
                </a:solidFill>
              </a:rPr>
              <a:t>Opium is</a:t>
            </a:r>
            <a:r>
              <a:rPr lang="en-US" sz="2800" dirty="0">
                <a:solidFill>
                  <a:schemeClr val="folHlink"/>
                </a:solidFill>
              </a:rPr>
              <a:t> </a:t>
            </a:r>
            <a:r>
              <a:rPr lang="en-US" sz="2800" dirty="0">
                <a:solidFill>
                  <a:schemeClr val="bg2">
                    <a:lumMod val="40000"/>
                    <a:lumOff val="60000"/>
                  </a:schemeClr>
                </a:solidFill>
              </a:rPr>
              <a:t>converted into Heroin </a:t>
            </a:r>
            <a:r>
              <a:rPr lang="en-US" sz="2800" dirty="0">
                <a:solidFill>
                  <a:schemeClr val="hlink"/>
                </a:solidFill>
              </a:rPr>
              <a:t>in laboratories in the countries where it is cultivated, and then consumed locally or shipped to consumer countries. It takes approximately ten kilograms of Opium to make one kilogram of Heroin</a:t>
            </a:r>
            <a:r>
              <a:rPr lang="en-US" sz="2800" dirty="0">
                <a:solidFill>
                  <a:schemeClr val="folHlink"/>
                </a:solidFill>
              </a:rPr>
              <a:t>.</a:t>
            </a:r>
          </a:p>
        </p:txBody>
      </p:sp>
      <p:grpSp>
        <p:nvGrpSpPr>
          <p:cNvPr id="40041" name="SMARTInkShape-Group49"/>
          <p:cNvGrpSpPr/>
          <p:nvPr/>
        </p:nvGrpSpPr>
        <p:grpSpPr>
          <a:xfrm>
            <a:off x="3143250" y="1007269"/>
            <a:ext cx="2821781" cy="678657"/>
            <a:chOff x="3143250" y="1007269"/>
            <a:chExt cx="2821781" cy="678657"/>
          </a:xfrm>
        </p:grpSpPr>
        <p:sp>
          <p:nvSpPr>
            <p:cNvPr id="40008" name="SMARTInkShape-314"/>
            <p:cNvSpPr/>
            <p:nvPr/>
          </p:nvSpPr>
          <p:spPr bwMode="auto">
            <a:xfrm>
              <a:off x="4801544" y="1233772"/>
              <a:ext cx="306237" cy="301417"/>
            </a:xfrm>
            <a:custGeom>
              <a:avLst/>
              <a:gdLst/>
              <a:ahLst/>
              <a:cxnLst/>
              <a:rect l="0" t="0" r="0" b="0"/>
              <a:pathLst>
                <a:path w="306237" h="301417">
                  <a:moveTo>
                    <a:pt x="113356" y="59247"/>
                  </a:moveTo>
                  <a:lnTo>
                    <a:pt x="120206" y="72946"/>
                  </a:lnTo>
                  <a:lnTo>
                    <a:pt x="116620" y="69567"/>
                  </a:lnTo>
                  <a:lnTo>
                    <a:pt x="106015" y="37842"/>
                  </a:lnTo>
                  <a:lnTo>
                    <a:pt x="96648" y="13038"/>
                  </a:lnTo>
                  <a:lnTo>
                    <a:pt x="87675" y="4843"/>
                  </a:lnTo>
                  <a:lnTo>
                    <a:pt x="81947" y="1546"/>
                  </a:lnTo>
                  <a:lnTo>
                    <a:pt x="77336" y="142"/>
                  </a:lnTo>
                  <a:lnTo>
                    <a:pt x="73467" y="0"/>
                  </a:lnTo>
                  <a:lnTo>
                    <a:pt x="67053" y="1959"/>
                  </a:lnTo>
                  <a:lnTo>
                    <a:pt x="57391" y="9111"/>
                  </a:lnTo>
                  <a:lnTo>
                    <a:pt x="37831" y="29941"/>
                  </a:lnTo>
                  <a:lnTo>
                    <a:pt x="25854" y="53370"/>
                  </a:lnTo>
                  <a:lnTo>
                    <a:pt x="15844" y="86631"/>
                  </a:lnTo>
                  <a:lnTo>
                    <a:pt x="8616" y="114368"/>
                  </a:lnTo>
                  <a:lnTo>
                    <a:pt x="2241" y="142695"/>
                  </a:lnTo>
                  <a:lnTo>
                    <a:pt x="0" y="171197"/>
                  </a:lnTo>
                  <a:lnTo>
                    <a:pt x="129" y="201337"/>
                  </a:lnTo>
                  <a:lnTo>
                    <a:pt x="2973" y="226379"/>
                  </a:lnTo>
                  <a:lnTo>
                    <a:pt x="9036" y="255876"/>
                  </a:lnTo>
                  <a:lnTo>
                    <a:pt x="15662" y="267817"/>
                  </a:lnTo>
                  <a:lnTo>
                    <a:pt x="19652" y="272112"/>
                  </a:lnTo>
                  <a:lnTo>
                    <a:pt x="30435" y="276885"/>
                  </a:lnTo>
                  <a:lnTo>
                    <a:pt x="36644" y="278158"/>
                  </a:lnTo>
                  <a:lnTo>
                    <a:pt x="49893" y="275338"/>
                  </a:lnTo>
                  <a:lnTo>
                    <a:pt x="62132" y="268794"/>
                  </a:lnTo>
                  <a:lnTo>
                    <a:pt x="70216" y="260593"/>
                  </a:lnTo>
                  <a:lnTo>
                    <a:pt x="86784" y="226872"/>
                  </a:lnTo>
                  <a:lnTo>
                    <a:pt x="98524" y="195634"/>
                  </a:lnTo>
                  <a:lnTo>
                    <a:pt x="108486" y="162740"/>
                  </a:lnTo>
                  <a:lnTo>
                    <a:pt x="111913" y="135067"/>
                  </a:lnTo>
                  <a:lnTo>
                    <a:pt x="117187" y="100594"/>
                  </a:lnTo>
                  <a:lnTo>
                    <a:pt x="114844" y="67794"/>
                  </a:lnTo>
                  <a:lnTo>
                    <a:pt x="109760" y="36746"/>
                  </a:lnTo>
                  <a:lnTo>
                    <a:pt x="107783" y="33134"/>
                  </a:lnTo>
                  <a:lnTo>
                    <a:pt x="105672" y="31519"/>
                  </a:lnTo>
                  <a:lnTo>
                    <a:pt x="103471" y="31237"/>
                  </a:lnTo>
                  <a:lnTo>
                    <a:pt x="98909" y="41506"/>
                  </a:lnTo>
                  <a:lnTo>
                    <a:pt x="93994" y="73834"/>
                  </a:lnTo>
                  <a:lnTo>
                    <a:pt x="92844" y="100655"/>
                  </a:lnTo>
                  <a:lnTo>
                    <a:pt x="92198" y="133605"/>
                  </a:lnTo>
                  <a:lnTo>
                    <a:pt x="92005" y="163476"/>
                  </a:lnTo>
                  <a:lnTo>
                    <a:pt x="92743" y="191641"/>
                  </a:lnTo>
                  <a:lnTo>
                    <a:pt x="99700" y="222894"/>
                  </a:lnTo>
                  <a:lnTo>
                    <a:pt x="111851" y="255069"/>
                  </a:lnTo>
                  <a:lnTo>
                    <a:pt x="124640" y="278311"/>
                  </a:lnTo>
                  <a:lnTo>
                    <a:pt x="141571" y="294370"/>
                  </a:lnTo>
                  <a:lnTo>
                    <a:pt x="149179" y="298683"/>
                  </a:lnTo>
                  <a:lnTo>
                    <a:pt x="152320" y="299040"/>
                  </a:lnTo>
                  <a:lnTo>
                    <a:pt x="157925" y="297319"/>
                  </a:lnTo>
                  <a:lnTo>
                    <a:pt x="169336" y="288096"/>
                  </a:lnTo>
                  <a:lnTo>
                    <a:pt x="173955" y="281872"/>
                  </a:lnTo>
                  <a:lnTo>
                    <a:pt x="184504" y="256240"/>
                  </a:lnTo>
                  <a:lnTo>
                    <a:pt x="190751" y="231201"/>
                  </a:lnTo>
                  <a:lnTo>
                    <a:pt x="195378" y="201552"/>
                  </a:lnTo>
                  <a:lnTo>
                    <a:pt x="197435" y="169854"/>
                  </a:lnTo>
                  <a:lnTo>
                    <a:pt x="200466" y="143595"/>
                  </a:lnTo>
                  <a:lnTo>
                    <a:pt x="204519" y="108845"/>
                  </a:lnTo>
                  <a:lnTo>
                    <a:pt x="205719" y="79763"/>
                  </a:lnTo>
                  <a:lnTo>
                    <a:pt x="206195" y="54297"/>
                  </a:lnTo>
                  <a:lnTo>
                    <a:pt x="208328" y="57311"/>
                  </a:lnTo>
                  <a:lnTo>
                    <a:pt x="210007" y="60338"/>
                  </a:lnTo>
                  <a:lnTo>
                    <a:pt x="215043" y="94560"/>
                  </a:lnTo>
                  <a:lnTo>
                    <a:pt x="219432" y="127253"/>
                  </a:lnTo>
                  <a:lnTo>
                    <a:pt x="223985" y="154891"/>
                  </a:lnTo>
                  <a:lnTo>
                    <a:pt x="226568" y="183189"/>
                  </a:lnTo>
                  <a:lnTo>
                    <a:pt x="227173" y="206407"/>
                  </a:lnTo>
                  <a:lnTo>
                    <a:pt x="229630" y="242021"/>
                  </a:lnTo>
                  <a:lnTo>
                    <a:pt x="233268" y="270564"/>
                  </a:lnTo>
                  <a:lnTo>
                    <a:pt x="234773" y="301416"/>
                  </a:lnTo>
                  <a:lnTo>
                    <a:pt x="234798" y="267888"/>
                  </a:lnTo>
                  <a:lnTo>
                    <a:pt x="235594" y="239953"/>
                  </a:lnTo>
                  <a:lnTo>
                    <a:pt x="240503" y="211567"/>
                  </a:lnTo>
                  <a:lnTo>
                    <a:pt x="246984" y="183048"/>
                  </a:lnTo>
                  <a:lnTo>
                    <a:pt x="254726" y="155284"/>
                  </a:lnTo>
                  <a:lnTo>
                    <a:pt x="269045" y="124166"/>
                  </a:lnTo>
                  <a:lnTo>
                    <a:pt x="283545" y="95089"/>
                  </a:lnTo>
                  <a:lnTo>
                    <a:pt x="306236" y="521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09" name="SMARTInkShape-315"/>
            <p:cNvSpPr/>
            <p:nvPr/>
          </p:nvSpPr>
          <p:spPr bwMode="auto">
            <a:xfrm>
              <a:off x="5688028" y="1250574"/>
              <a:ext cx="277003" cy="305665"/>
            </a:xfrm>
            <a:custGeom>
              <a:avLst/>
              <a:gdLst/>
              <a:ahLst/>
              <a:cxnLst/>
              <a:rect l="0" t="0" r="0" b="0"/>
              <a:pathLst>
                <a:path w="277003" h="305665">
                  <a:moveTo>
                    <a:pt x="119842" y="42445"/>
                  </a:moveTo>
                  <a:lnTo>
                    <a:pt x="125992" y="42445"/>
                  </a:lnTo>
                  <a:lnTo>
                    <a:pt x="126323" y="41651"/>
                  </a:lnTo>
                  <a:lnTo>
                    <a:pt x="126959" y="31803"/>
                  </a:lnTo>
                  <a:lnTo>
                    <a:pt x="124856" y="27661"/>
                  </a:lnTo>
                  <a:lnTo>
                    <a:pt x="122070" y="23174"/>
                  </a:lnTo>
                  <a:lnTo>
                    <a:pt x="120281" y="13826"/>
                  </a:lnTo>
                  <a:lnTo>
                    <a:pt x="120135" y="11459"/>
                  </a:lnTo>
                  <a:lnTo>
                    <a:pt x="117854" y="6713"/>
                  </a:lnTo>
                  <a:lnTo>
                    <a:pt x="116135" y="4336"/>
                  </a:lnTo>
                  <a:lnTo>
                    <a:pt x="112108" y="1695"/>
                  </a:lnTo>
                  <a:lnTo>
                    <a:pt x="103057" y="0"/>
                  </a:lnTo>
                  <a:lnTo>
                    <a:pt x="98358" y="1884"/>
                  </a:lnTo>
                  <a:lnTo>
                    <a:pt x="75587" y="22536"/>
                  </a:lnTo>
                  <a:lnTo>
                    <a:pt x="50453" y="57493"/>
                  </a:lnTo>
                  <a:lnTo>
                    <a:pt x="32463" y="91161"/>
                  </a:lnTo>
                  <a:lnTo>
                    <a:pt x="22337" y="119762"/>
                  </a:lnTo>
                  <a:lnTo>
                    <a:pt x="11223" y="152225"/>
                  </a:lnTo>
                  <a:lnTo>
                    <a:pt x="6431" y="182305"/>
                  </a:lnTo>
                  <a:lnTo>
                    <a:pt x="1130" y="210532"/>
                  </a:lnTo>
                  <a:lnTo>
                    <a:pt x="0" y="234330"/>
                  </a:lnTo>
                  <a:lnTo>
                    <a:pt x="6328" y="261588"/>
                  </a:lnTo>
                  <a:lnTo>
                    <a:pt x="11447" y="272398"/>
                  </a:lnTo>
                  <a:lnTo>
                    <a:pt x="28406" y="293311"/>
                  </a:lnTo>
                  <a:lnTo>
                    <a:pt x="40008" y="301543"/>
                  </a:lnTo>
                  <a:lnTo>
                    <a:pt x="57293" y="305217"/>
                  </a:lnTo>
                  <a:lnTo>
                    <a:pt x="79557" y="305664"/>
                  </a:lnTo>
                  <a:lnTo>
                    <a:pt x="114364" y="294552"/>
                  </a:lnTo>
                  <a:lnTo>
                    <a:pt x="133987" y="283155"/>
                  </a:lnTo>
                  <a:lnTo>
                    <a:pt x="162691" y="254449"/>
                  </a:lnTo>
                  <a:lnTo>
                    <a:pt x="186514" y="219941"/>
                  </a:lnTo>
                  <a:lnTo>
                    <a:pt x="205565" y="186749"/>
                  </a:lnTo>
                  <a:lnTo>
                    <a:pt x="224617" y="153235"/>
                  </a:lnTo>
                  <a:lnTo>
                    <a:pt x="246311" y="118594"/>
                  </a:lnTo>
                  <a:lnTo>
                    <a:pt x="270852" y="84823"/>
                  </a:lnTo>
                  <a:lnTo>
                    <a:pt x="275788" y="79479"/>
                  </a:lnTo>
                  <a:lnTo>
                    <a:pt x="276193" y="79834"/>
                  </a:lnTo>
                  <a:lnTo>
                    <a:pt x="277002" y="9245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27" name="SMARTInkShape-316"/>
            <p:cNvSpPr/>
            <p:nvPr/>
          </p:nvSpPr>
          <p:spPr bwMode="auto">
            <a:xfrm>
              <a:off x="3814763" y="1216462"/>
              <a:ext cx="173717" cy="305158"/>
            </a:xfrm>
            <a:custGeom>
              <a:avLst/>
              <a:gdLst/>
              <a:ahLst/>
              <a:cxnLst/>
              <a:rect l="0" t="0" r="0" b="0"/>
              <a:pathLst>
                <a:path w="173717" h="305158">
                  <a:moveTo>
                    <a:pt x="0" y="83701"/>
                  </a:moveTo>
                  <a:lnTo>
                    <a:pt x="17109" y="57565"/>
                  </a:lnTo>
                  <a:lnTo>
                    <a:pt x="50377" y="29567"/>
                  </a:lnTo>
                  <a:lnTo>
                    <a:pt x="85773" y="7320"/>
                  </a:lnTo>
                  <a:lnTo>
                    <a:pt x="107170" y="744"/>
                  </a:lnTo>
                  <a:lnTo>
                    <a:pt x="120656" y="0"/>
                  </a:lnTo>
                  <a:lnTo>
                    <a:pt x="142249" y="5989"/>
                  </a:lnTo>
                  <a:lnTo>
                    <a:pt x="147220" y="8081"/>
                  </a:lnTo>
                  <a:lnTo>
                    <a:pt x="161800" y="22401"/>
                  </a:lnTo>
                  <a:lnTo>
                    <a:pt x="172383" y="41725"/>
                  </a:lnTo>
                  <a:lnTo>
                    <a:pt x="173716" y="55520"/>
                  </a:lnTo>
                  <a:lnTo>
                    <a:pt x="168105" y="87571"/>
                  </a:lnTo>
                  <a:lnTo>
                    <a:pt x="161639" y="118890"/>
                  </a:lnTo>
                  <a:lnTo>
                    <a:pt x="150903" y="149513"/>
                  </a:lnTo>
                  <a:lnTo>
                    <a:pt x="137669" y="178695"/>
                  </a:lnTo>
                  <a:lnTo>
                    <a:pt x="119901" y="207450"/>
                  </a:lnTo>
                  <a:lnTo>
                    <a:pt x="103347" y="236078"/>
                  </a:lnTo>
                  <a:lnTo>
                    <a:pt x="78706" y="268181"/>
                  </a:lnTo>
                  <a:lnTo>
                    <a:pt x="35718" y="30515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28" name="SMARTInkShape-317"/>
            <p:cNvSpPr/>
            <p:nvPr/>
          </p:nvSpPr>
          <p:spPr bwMode="auto">
            <a:xfrm>
              <a:off x="3979069" y="1232930"/>
              <a:ext cx="221457" cy="306559"/>
            </a:xfrm>
            <a:custGeom>
              <a:avLst/>
              <a:gdLst/>
              <a:ahLst/>
              <a:cxnLst/>
              <a:rect l="0" t="0" r="0" b="0"/>
              <a:pathLst>
                <a:path w="221457" h="306559">
                  <a:moveTo>
                    <a:pt x="0" y="160101"/>
                  </a:moveTo>
                  <a:lnTo>
                    <a:pt x="0" y="163894"/>
                  </a:lnTo>
                  <a:lnTo>
                    <a:pt x="7585" y="173837"/>
                  </a:lnTo>
                  <a:lnTo>
                    <a:pt x="27471" y="183045"/>
                  </a:lnTo>
                  <a:lnTo>
                    <a:pt x="34189" y="183334"/>
                  </a:lnTo>
                  <a:lnTo>
                    <a:pt x="60610" y="172393"/>
                  </a:lnTo>
                  <a:lnTo>
                    <a:pt x="88349" y="154944"/>
                  </a:lnTo>
                  <a:lnTo>
                    <a:pt x="116516" y="125295"/>
                  </a:lnTo>
                  <a:lnTo>
                    <a:pt x="134769" y="94438"/>
                  </a:lnTo>
                  <a:lnTo>
                    <a:pt x="140473" y="76087"/>
                  </a:lnTo>
                  <a:lnTo>
                    <a:pt x="147468" y="45086"/>
                  </a:lnTo>
                  <a:lnTo>
                    <a:pt x="148469" y="24158"/>
                  </a:lnTo>
                  <a:lnTo>
                    <a:pt x="145890" y="9988"/>
                  </a:lnTo>
                  <a:lnTo>
                    <a:pt x="141710" y="5257"/>
                  </a:lnTo>
                  <a:lnTo>
                    <a:pt x="128599" y="0"/>
                  </a:lnTo>
                  <a:lnTo>
                    <a:pt x="122245" y="186"/>
                  </a:lnTo>
                  <a:lnTo>
                    <a:pt x="110952" y="4626"/>
                  </a:lnTo>
                  <a:lnTo>
                    <a:pt x="95669" y="16050"/>
                  </a:lnTo>
                  <a:lnTo>
                    <a:pt x="84879" y="33282"/>
                  </a:lnTo>
                  <a:lnTo>
                    <a:pt x="74122" y="66141"/>
                  </a:lnTo>
                  <a:lnTo>
                    <a:pt x="66765" y="94602"/>
                  </a:lnTo>
                  <a:lnTo>
                    <a:pt x="60351" y="127818"/>
                  </a:lnTo>
                  <a:lnTo>
                    <a:pt x="58098" y="162001"/>
                  </a:lnTo>
                  <a:lnTo>
                    <a:pt x="57431" y="192591"/>
                  </a:lnTo>
                  <a:lnTo>
                    <a:pt x="58027" y="220969"/>
                  </a:lnTo>
                  <a:lnTo>
                    <a:pt x="64937" y="252293"/>
                  </a:lnTo>
                  <a:lnTo>
                    <a:pt x="73946" y="281411"/>
                  </a:lnTo>
                  <a:lnTo>
                    <a:pt x="84988" y="293656"/>
                  </a:lnTo>
                  <a:lnTo>
                    <a:pt x="92377" y="299144"/>
                  </a:lnTo>
                  <a:lnTo>
                    <a:pt x="111171" y="305242"/>
                  </a:lnTo>
                  <a:lnTo>
                    <a:pt x="139831" y="306558"/>
                  </a:lnTo>
                  <a:lnTo>
                    <a:pt x="155810" y="302981"/>
                  </a:lnTo>
                  <a:lnTo>
                    <a:pt x="221456" y="27440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29" name="SMARTInkShape-318"/>
            <p:cNvSpPr/>
            <p:nvPr/>
          </p:nvSpPr>
          <p:spPr bwMode="auto">
            <a:xfrm>
              <a:off x="5322095" y="1271697"/>
              <a:ext cx="118134" cy="256841"/>
            </a:xfrm>
            <a:custGeom>
              <a:avLst/>
              <a:gdLst/>
              <a:ahLst/>
              <a:cxnLst/>
              <a:rect l="0" t="0" r="0" b="0"/>
              <a:pathLst>
                <a:path w="118134" h="256841">
                  <a:moveTo>
                    <a:pt x="35718" y="7034"/>
                  </a:moveTo>
                  <a:lnTo>
                    <a:pt x="35718" y="185"/>
                  </a:lnTo>
                  <a:lnTo>
                    <a:pt x="35718" y="6067"/>
                  </a:lnTo>
                  <a:lnTo>
                    <a:pt x="31925" y="10540"/>
                  </a:lnTo>
                  <a:lnTo>
                    <a:pt x="30063" y="16795"/>
                  </a:lnTo>
                  <a:lnTo>
                    <a:pt x="26898" y="29241"/>
                  </a:lnTo>
                  <a:lnTo>
                    <a:pt x="17241" y="58877"/>
                  </a:lnTo>
                  <a:lnTo>
                    <a:pt x="12753" y="93593"/>
                  </a:lnTo>
                  <a:lnTo>
                    <a:pt x="6688" y="121581"/>
                  </a:lnTo>
                  <a:lnTo>
                    <a:pt x="1981" y="149982"/>
                  </a:lnTo>
                  <a:lnTo>
                    <a:pt x="2702" y="176389"/>
                  </a:lnTo>
                  <a:lnTo>
                    <a:pt x="6266" y="206646"/>
                  </a:lnTo>
                  <a:lnTo>
                    <a:pt x="10675" y="224575"/>
                  </a:lnTo>
                  <a:lnTo>
                    <a:pt x="17009" y="236150"/>
                  </a:lnTo>
                  <a:lnTo>
                    <a:pt x="31170" y="251288"/>
                  </a:lnTo>
                  <a:lnTo>
                    <a:pt x="37136" y="254498"/>
                  </a:lnTo>
                  <a:lnTo>
                    <a:pt x="62245" y="256840"/>
                  </a:lnTo>
                  <a:lnTo>
                    <a:pt x="76298" y="253206"/>
                  </a:lnTo>
                  <a:lnTo>
                    <a:pt x="83651" y="247148"/>
                  </a:lnTo>
                  <a:lnTo>
                    <a:pt x="102271" y="222573"/>
                  </a:lnTo>
                  <a:lnTo>
                    <a:pt x="111100" y="198747"/>
                  </a:lnTo>
                  <a:lnTo>
                    <a:pt x="115784" y="168993"/>
                  </a:lnTo>
                  <a:lnTo>
                    <a:pt x="118133" y="151247"/>
                  </a:lnTo>
                  <a:lnTo>
                    <a:pt x="115788" y="123406"/>
                  </a:lnTo>
                  <a:lnTo>
                    <a:pt x="113946" y="95049"/>
                  </a:lnTo>
                  <a:lnTo>
                    <a:pt x="108726" y="67332"/>
                  </a:lnTo>
                  <a:lnTo>
                    <a:pt x="101359" y="44479"/>
                  </a:lnTo>
                  <a:lnTo>
                    <a:pt x="80512" y="17100"/>
                  </a:lnTo>
                  <a:lnTo>
                    <a:pt x="66540" y="6224"/>
                  </a:lnTo>
                  <a:lnTo>
                    <a:pt x="57089" y="2706"/>
                  </a:lnTo>
                  <a:lnTo>
                    <a:pt x="25528" y="0"/>
                  </a:lnTo>
                  <a:lnTo>
                    <a:pt x="12502" y="717"/>
                  </a:lnTo>
                  <a:lnTo>
                    <a:pt x="0" y="703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0" name="SMARTInkShape-319"/>
            <p:cNvSpPr/>
            <p:nvPr/>
          </p:nvSpPr>
          <p:spPr bwMode="auto">
            <a:xfrm>
              <a:off x="5152323" y="1251099"/>
              <a:ext cx="98333" cy="288409"/>
            </a:xfrm>
            <a:custGeom>
              <a:avLst/>
              <a:gdLst/>
              <a:ahLst/>
              <a:cxnLst/>
              <a:rect l="0" t="0" r="0" b="0"/>
              <a:pathLst>
                <a:path w="98333" h="288409">
                  <a:moveTo>
                    <a:pt x="84047" y="56207"/>
                  </a:moveTo>
                  <a:lnTo>
                    <a:pt x="87838" y="60000"/>
                  </a:lnTo>
                  <a:lnTo>
                    <a:pt x="89700" y="63978"/>
                  </a:lnTo>
                  <a:lnTo>
                    <a:pt x="91102" y="70113"/>
                  </a:lnTo>
                  <a:lnTo>
                    <a:pt x="90379" y="58219"/>
                  </a:lnTo>
                  <a:lnTo>
                    <a:pt x="85036" y="26956"/>
                  </a:lnTo>
                  <a:lnTo>
                    <a:pt x="80252" y="15161"/>
                  </a:lnTo>
                  <a:lnTo>
                    <a:pt x="73629" y="6215"/>
                  </a:lnTo>
                  <a:lnTo>
                    <a:pt x="68039" y="2238"/>
                  </a:lnTo>
                  <a:lnTo>
                    <a:pt x="60429" y="0"/>
                  </a:lnTo>
                  <a:lnTo>
                    <a:pt x="53441" y="5826"/>
                  </a:lnTo>
                  <a:lnTo>
                    <a:pt x="36020" y="32762"/>
                  </a:lnTo>
                  <a:lnTo>
                    <a:pt x="22995" y="63747"/>
                  </a:lnTo>
                  <a:lnTo>
                    <a:pt x="15245" y="90368"/>
                  </a:lnTo>
                  <a:lnTo>
                    <a:pt x="8715" y="118364"/>
                  </a:lnTo>
                  <a:lnTo>
                    <a:pt x="5633" y="145973"/>
                  </a:lnTo>
                  <a:lnTo>
                    <a:pt x="0" y="179155"/>
                  </a:lnTo>
                  <a:lnTo>
                    <a:pt x="935" y="204555"/>
                  </a:lnTo>
                  <a:lnTo>
                    <a:pt x="8362" y="234471"/>
                  </a:lnTo>
                  <a:lnTo>
                    <a:pt x="18935" y="259927"/>
                  </a:lnTo>
                  <a:lnTo>
                    <a:pt x="35915" y="279993"/>
                  </a:lnTo>
                  <a:lnTo>
                    <a:pt x="47043" y="286636"/>
                  </a:lnTo>
                  <a:lnTo>
                    <a:pt x="52235" y="288408"/>
                  </a:lnTo>
                  <a:lnTo>
                    <a:pt x="62234" y="288260"/>
                  </a:lnTo>
                  <a:lnTo>
                    <a:pt x="98332" y="27766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1" name="SMARTInkShape-320"/>
            <p:cNvSpPr/>
            <p:nvPr/>
          </p:nvSpPr>
          <p:spPr bwMode="auto">
            <a:xfrm>
              <a:off x="3143250" y="1028700"/>
              <a:ext cx="521495" cy="135732"/>
            </a:xfrm>
            <a:custGeom>
              <a:avLst/>
              <a:gdLst/>
              <a:ahLst/>
              <a:cxnLst/>
              <a:rect l="0" t="0" r="0" b="0"/>
              <a:pathLst>
                <a:path w="521495" h="135732">
                  <a:moveTo>
                    <a:pt x="0" y="135731"/>
                  </a:moveTo>
                  <a:lnTo>
                    <a:pt x="13736" y="135731"/>
                  </a:lnTo>
                  <a:lnTo>
                    <a:pt x="49385" y="122306"/>
                  </a:lnTo>
                  <a:lnTo>
                    <a:pt x="82251" y="112089"/>
                  </a:lnTo>
                  <a:lnTo>
                    <a:pt x="115201" y="101634"/>
                  </a:lnTo>
                  <a:lnTo>
                    <a:pt x="146141" y="89557"/>
                  </a:lnTo>
                  <a:lnTo>
                    <a:pt x="176563" y="75924"/>
                  </a:lnTo>
                  <a:lnTo>
                    <a:pt x="210359" y="62625"/>
                  </a:lnTo>
                  <a:lnTo>
                    <a:pt x="245509" y="52510"/>
                  </a:lnTo>
                  <a:lnTo>
                    <a:pt x="281058" y="40606"/>
                  </a:lnTo>
                  <a:lnTo>
                    <a:pt x="316727" y="31699"/>
                  </a:lnTo>
                  <a:lnTo>
                    <a:pt x="351637" y="24032"/>
                  </a:lnTo>
                  <a:lnTo>
                    <a:pt x="381648" y="16734"/>
                  </a:lnTo>
                  <a:lnTo>
                    <a:pt x="409150" y="9544"/>
                  </a:lnTo>
                  <a:lnTo>
                    <a:pt x="436109" y="4771"/>
                  </a:lnTo>
                  <a:lnTo>
                    <a:pt x="471147" y="1414"/>
                  </a:lnTo>
                  <a:lnTo>
                    <a:pt x="5214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2" name="SMARTInkShape-321"/>
            <p:cNvSpPr/>
            <p:nvPr/>
          </p:nvSpPr>
          <p:spPr bwMode="auto">
            <a:xfrm>
              <a:off x="5414963" y="1307333"/>
              <a:ext cx="242888" cy="242429"/>
            </a:xfrm>
            <a:custGeom>
              <a:avLst/>
              <a:gdLst/>
              <a:ahLst/>
              <a:cxnLst/>
              <a:rect l="0" t="0" r="0" b="0"/>
              <a:pathLst>
                <a:path w="242888" h="242429">
                  <a:moveTo>
                    <a:pt x="0" y="49980"/>
                  </a:moveTo>
                  <a:lnTo>
                    <a:pt x="0" y="43829"/>
                  </a:lnTo>
                  <a:lnTo>
                    <a:pt x="3792" y="39338"/>
                  </a:lnTo>
                  <a:lnTo>
                    <a:pt x="7770" y="37312"/>
                  </a:lnTo>
                  <a:lnTo>
                    <a:pt x="9942" y="36772"/>
                  </a:lnTo>
                  <a:lnTo>
                    <a:pt x="32715" y="24364"/>
                  </a:lnTo>
                  <a:lnTo>
                    <a:pt x="64839" y="18002"/>
                  </a:lnTo>
                  <a:lnTo>
                    <a:pt x="100083" y="12637"/>
                  </a:lnTo>
                  <a:lnTo>
                    <a:pt x="135110" y="7602"/>
                  </a:lnTo>
                  <a:lnTo>
                    <a:pt x="144980" y="6539"/>
                  </a:lnTo>
                  <a:lnTo>
                    <a:pt x="176460" y="427"/>
                  </a:lnTo>
                  <a:lnTo>
                    <a:pt x="191345" y="0"/>
                  </a:lnTo>
                  <a:lnTo>
                    <a:pt x="196219" y="3773"/>
                  </a:lnTo>
                  <a:lnTo>
                    <a:pt x="198333" y="7748"/>
                  </a:lnTo>
                  <a:lnTo>
                    <a:pt x="199876" y="21460"/>
                  </a:lnTo>
                  <a:lnTo>
                    <a:pt x="200016" y="54170"/>
                  </a:lnTo>
                  <a:lnTo>
                    <a:pt x="200023" y="84292"/>
                  </a:lnTo>
                  <a:lnTo>
                    <a:pt x="200024" y="113995"/>
                  </a:lnTo>
                  <a:lnTo>
                    <a:pt x="200025" y="146586"/>
                  </a:lnTo>
                  <a:lnTo>
                    <a:pt x="200818" y="177894"/>
                  </a:lnTo>
                  <a:lnTo>
                    <a:pt x="206175" y="210405"/>
                  </a:lnTo>
                  <a:lnTo>
                    <a:pt x="208844" y="218646"/>
                  </a:lnTo>
                  <a:lnTo>
                    <a:pt x="219295" y="232969"/>
                  </a:lnTo>
                  <a:lnTo>
                    <a:pt x="227217" y="241401"/>
                  </a:lnTo>
                  <a:lnTo>
                    <a:pt x="230103" y="242212"/>
                  </a:lnTo>
                  <a:lnTo>
                    <a:pt x="231982" y="242428"/>
                  </a:lnTo>
                  <a:lnTo>
                    <a:pt x="236188" y="240552"/>
                  </a:lnTo>
                  <a:lnTo>
                    <a:pt x="242887" y="23571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3" name="SMARTInkShape-322"/>
            <p:cNvSpPr/>
            <p:nvPr/>
          </p:nvSpPr>
          <p:spPr bwMode="auto">
            <a:xfrm>
              <a:off x="5486451" y="1107281"/>
              <a:ext cx="49955" cy="421483"/>
            </a:xfrm>
            <a:custGeom>
              <a:avLst/>
              <a:gdLst/>
              <a:ahLst/>
              <a:cxnLst/>
              <a:rect l="0" t="0" r="0" b="0"/>
              <a:pathLst>
                <a:path w="49955" h="421483">
                  <a:moveTo>
                    <a:pt x="28524" y="0"/>
                  </a:moveTo>
                  <a:lnTo>
                    <a:pt x="27730" y="25630"/>
                  </a:lnTo>
                  <a:lnTo>
                    <a:pt x="21248" y="60547"/>
                  </a:lnTo>
                  <a:lnTo>
                    <a:pt x="15857" y="94010"/>
                  </a:lnTo>
                  <a:lnTo>
                    <a:pt x="12600" y="121782"/>
                  </a:lnTo>
                  <a:lnTo>
                    <a:pt x="6608" y="150119"/>
                  </a:lnTo>
                  <a:lnTo>
                    <a:pt x="1922" y="182857"/>
                  </a:lnTo>
                  <a:lnTo>
                    <a:pt x="826" y="208270"/>
                  </a:lnTo>
                  <a:lnTo>
                    <a:pt x="339" y="232794"/>
                  </a:lnTo>
                  <a:lnTo>
                    <a:pt x="122" y="256922"/>
                  </a:lnTo>
                  <a:lnTo>
                    <a:pt x="0" y="290702"/>
                  </a:lnTo>
                  <a:lnTo>
                    <a:pt x="2081" y="320820"/>
                  </a:lnTo>
                  <a:lnTo>
                    <a:pt x="6103" y="355648"/>
                  </a:lnTo>
                  <a:lnTo>
                    <a:pt x="14733" y="390587"/>
                  </a:lnTo>
                  <a:lnTo>
                    <a:pt x="21528" y="404390"/>
                  </a:lnTo>
                  <a:lnTo>
                    <a:pt x="25414" y="410710"/>
                  </a:lnTo>
                  <a:lnTo>
                    <a:pt x="27142" y="416165"/>
                  </a:lnTo>
                  <a:lnTo>
                    <a:pt x="28396" y="417937"/>
                  </a:lnTo>
                  <a:lnTo>
                    <a:pt x="30025" y="419119"/>
                  </a:lnTo>
                  <a:lnTo>
                    <a:pt x="34553" y="421015"/>
                  </a:lnTo>
                  <a:lnTo>
                    <a:pt x="49954" y="4214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4" name="SMARTInkShape-323"/>
            <p:cNvSpPr/>
            <p:nvPr/>
          </p:nvSpPr>
          <p:spPr bwMode="auto">
            <a:xfrm>
              <a:off x="4207669" y="1378744"/>
              <a:ext cx="150020" cy="35720"/>
            </a:xfrm>
            <a:custGeom>
              <a:avLst/>
              <a:gdLst/>
              <a:ahLst/>
              <a:cxnLst/>
              <a:rect l="0" t="0" r="0" b="0"/>
              <a:pathLst>
                <a:path w="150020" h="35720">
                  <a:moveTo>
                    <a:pt x="0" y="35719"/>
                  </a:moveTo>
                  <a:lnTo>
                    <a:pt x="27471" y="25776"/>
                  </a:lnTo>
                  <a:lnTo>
                    <a:pt x="57264" y="18926"/>
                  </a:lnTo>
                  <a:lnTo>
                    <a:pt x="91226" y="11869"/>
                  </a:lnTo>
                  <a:lnTo>
                    <a:pt x="121942" y="7283"/>
                  </a:lnTo>
                  <a:lnTo>
                    <a:pt x="150019"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5" name="SMARTInkShape-324"/>
            <p:cNvSpPr/>
            <p:nvPr/>
          </p:nvSpPr>
          <p:spPr bwMode="auto">
            <a:xfrm>
              <a:off x="4500563" y="1092994"/>
              <a:ext cx="7144" cy="421482"/>
            </a:xfrm>
            <a:custGeom>
              <a:avLst/>
              <a:gdLst/>
              <a:ahLst/>
              <a:cxnLst/>
              <a:rect l="0" t="0" r="0" b="0"/>
              <a:pathLst>
                <a:path w="7144" h="421482">
                  <a:moveTo>
                    <a:pt x="7143" y="0"/>
                  </a:moveTo>
                  <a:lnTo>
                    <a:pt x="7143" y="30882"/>
                  </a:lnTo>
                  <a:lnTo>
                    <a:pt x="7143" y="65506"/>
                  </a:lnTo>
                  <a:lnTo>
                    <a:pt x="7143" y="97373"/>
                  </a:lnTo>
                  <a:lnTo>
                    <a:pt x="6350" y="131598"/>
                  </a:lnTo>
                  <a:lnTo>
                    <a:pt x="2234" y="166874"/>
                  </a:lnTo>
                  <a:lnTo>
                    <a:pt x="661" y="202461"/>
                  </a:lnTo>
                  <a:lnTo>
                    <a:pt x="196" y="238141"/>
                  </a:lnTo>
                  <a:lnTo>
                    <a:pt x="58" y="273055"/>
                  </a:lnTo>
                  <a:lnTo>
                    <a:pt x="17" y="303860"/>
                  </a:lnTo>
                  <a:lnTo>
                    <a:pt x="5" y="333096"/>
                  </a:lnTo>
                  <a:lnTo>
                    <a:pt x="1" y="361867"/>
                  </a:lnTo>
                  <a:lnTo>
                    <a:pt x="0" y="395800"/>
                  </a:lnTo>
                  <a:lnTo>
                    <a:pt x="793" y="407686"/>
                  </a:lnTo>
                  <a:lnTo>
                    <a:pt x="7143" y="4214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6" name="SMARTInkShape-325"/>
            <p:cNvSpPr/>
            <p:nvPr/>
          </p:nvSpPr>
          <p:spPr bwMode="auto">
            <a:xfrm>
              <a:off x="4507706" y="1114425"/>
              <a:ext cx="221458" cy="378620"/>
            </a:xfrm>
            <a:custGeom>
              <a:avLst/>
              <a:gdLst/>
              <a:ahLst/>
              <a:cxnLst/>
              <a:rect l="0" t="0" r="0" b="0"/>
              <a:pathLst>
                <a:path w="221458" h="378620">
                  <a:moveTo>
                    <a:pt x="0" y="0"/>
                  </a:moveTo>
                  <a:lnTo>
                    <a:pt x="13735" y="17528"/>
                  </a:lnTo>
                  <a:lnTo>
                    <a:pt x="30306" y="50433"/>
                  </a:lnTo>
                  <a:lnTo>
                    <a:pt x="44175" y="82458"/>
                  </a:lnTo>
                  <a:lnTo>
                    <a:pt x="55863" y="109980"/>
                  </a:lnTo>
                  <a:lnTo>
                    <a:pt x="65588" y="138244"/>
                  </a:lnTo>
                  <a:lnTo>
                    <a:pt x="73497" y="170519"/>
                  </a:lnTo>
                  <a:lnTo>
                    <a:pt x="84659" y="201425"/>
                  </a:lnTo>
                  <a:lnTo>
                    <a:pt x="94229" y="230690"/>
                  </a:lnTo>
                  <a:lnTo>
                    <a:pt x="105884" y="259470"/>
                  </a:lnTo>
                  <a:lnTo>
                    <a:pt x="123250" y="291936"/>
                  </a:lnTo>
                  <a:lnTo>
                    <a:pt x="137264" y="319163"/>
                  </a:lnTo>
                  <a:lnTo>
                    <a:pt x="166558" y="351958"/>
                  </a:lnTo>
                  <a:lnTo>
                    <a:pt x="182172" y="365692"/>
                  </a:lnTo>
                  <a:lnTo>
                    <a:pt x="221457" y="3786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7" name="SMARTInkShape-326"/>
            <p:cNvSpPr/>
            <p:nvPr/>
          </p:nvSpPr>
          <p:spPr bwMode="auto">
            <a:xfrm>
              <a:off x="4714894" y="1007269"/>
              <a:ext cx="35701" cy="507207"/>
            </a:xfrm>
            <a:custGeom>
              <a:avLst/>
              <a:gdLst/>
              <a:ahLst/>
              <a:cxnLst/>
              <a:rect l="0" t="0" r="0" b="0"/>
              <a:pathLst>
                <a:path w="35701" h="507207">
                  <a:moveTo>
                    <a:pt x="21412" y="0"/>
                  </a:moveTo>
                  <a:lnTo>
                    <a:pt x="21412" y="33410"/>
                  </a:lnTo>
                  <a:lnTo>
                    <a:pt x="21412" y="65954"/>
                  </a:lnTo>
                  <a:lnTo>
                    <a:pt x="21412" y="95477"/>
                  </a:lnTo>
                  <a:lnTo>
                    <a:pt x="19296" y="129360"/>
                  </a:lnTo>
                  <a:lnTo>
                    <a:pt x="13641" y="164535"/>
                  </a:lnTo>
                  <a:lnTo>
                    <a:pt x="10021" y="189014"/>
                  </a:lnTo>
                  <a:lnTo>
                    <a:pt x="8412" y="215769"/>
                  </a:lnTo>
                  <a:lnTo>
                    <a:pt x="5580" y="243534"/>
                  </a:lnTo>
                  <a:lnTo>
                    <a:pt x="2470" y="271750"/>
                  </a:lnTo>
                  <a:lnTo>
                    <a:pt x="1087" y="300165"/>
                  </a:lnTo>
                  <a:lnTo>
                    <a:pt x="472" y="326552"/>
                  </a:lnTo>
                  <a:lnTo>
                    <a:pt x="199" y="351509"/>
                  </a:lnTo>
                  <a:lnTo>
                    <a:pt x="46" y="387078"/>
                  </a:lnTo>
                  <a:lnTo>
                    <a:pt x="0" y="418079"/>
                  </a:lnTo>
                  <a:lnTo>
                    <a:pt x="780" y="447372"/>
                  </a:lnTo>
                  <a:lnTo>
                    <a:pt x="7753" y="481482"/>
                  </a:lnTo>
                  <a:lnTo>
                    <a:pt x="12960" y="492598"/>
                  </a:lnTo>
                  <a:lnTo>
                    <a:pt x="35700" y="5072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8" name="SMARTInkShape-327"/>
            <p:cNvSpPr/>
            <p:nvPr/>
          </p:nvSpPr>
          <p:spPr bwMode="auto">
            <a:xfrm>
              <a:off x="3850481" y="1264444"/>
              <a:ext cx="50008" cy="421482"/>
            </a:xfrm>
            <a:custGeom>
              <a:avLst/>
              <a:gdLst/>
              <a:ahLst/>
              <a:cxnLst/>
              <a:rect l="0" t="0" r="0" b="0"/>
              <a:pathLst>
                <a:path w="50008" h="421482">
                  <a:moveTo>
                    <a:pt x="0" y="0"/>
                  </a:moveTo>
                  <a:lnTo>
                    <a:pt x="7276" y="31645"/>
                  </a:lnTo>
                  <a:lnTo>
                    <a:pt x="12668" y="59873"/>
                  </a:lnTo>
                  <a:lnTo>
                    <a:pt x="15924" y="88648"/>
                  </a:lnTo>
                  <a:lnTo>
                    <a:pt x="19800" y="122310"/>
                  </a:lnTo>
                  <a:lnTo>
                    <a:pt x="20948" y="157419"/>
                  </a:lnTo>
                  <a:lnTo>
                    <a:pt x="21288" y="192957"/>
                  </a:lnTo>
                  <a:lnTo>
                    <a:pt x="23506" y="228622"/>
                  </a:lnTo>
                  <a:lnTo>
                    <a:pt x="27073" y="262209"/>
                  </a:lnTo>
                  <a:lnTo>
                    <a:pt x="28130" y="292268"/>
                  </a:lnTo>
                  <a:lnTo>
                    <a:pt x="30560" y="321283"/>
                  </a:lnTo>
                  <a:lnTo>
                    <a:pt x="36307" y="354222"/>
                  </a:lnTo>
                  <a:lnTo>
                    <a:pt x="40920" y="387794"/>
                  </a:lnTo>
                  <a:lnTo>
                    <a:pt x="44404" y="410706"/>
                  </a:lnTo>
                  <a:lnTo>
                    <a:pt x="50007" y="42148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39" name="SMARTInkShape-328"/>
            <p:cNvSpPr/>
            <p:nvPr/>
          </p:nvSpPr>
          <p:spPr bwMode="auto">
            <a:xfrm>
              <a:off x="3622077" y="1207294"/>
              <a:ext cx="153863" cy="457201"/>
            </a:xfrm>
            <a:custGeom>
              <a:avLst/>
              <a:gdLst/>
              <a:ahLst/>
              <a:cxnLst/>
              <a:rect l="0" t="0" r="0" b="0"/>
              <a:pathLst>
                <a:path w="153863" h="457201">
                  <a:moveTo>
                    <a:pt x="6948" y="0"/>
                  </a:moveTo>
                  <a:lnTo>
                    <a:pt x="6154" y="33410"/>
                  </a:lnTo>
                  <a:lnTo>
                    <a:pt x="2039" y="59641"/>
                  </a:lnTo>
                  <a:lnTo>
                    <a:pt x="797" y="86303"/>
                  </a:lnTo>
                  <a:lnTo>
                    <a:pt x="246" y="116673"/>
                  </a:lnTo>
                  <a:lnTo>
                    <a:pt x="0" y="145517"/>
                  </a:lnTo>
                  <a:lnTo>
                    <a:pt x="656" y="177524"/>
                  </a:lnTo>
                  <a:lnTo>
                    <a:pt x="3622" y="202725"/>
                  </a:lnTo>
                  <a:lnTo>
                    <a:pt x="9755" y="232310"/>
                  </a:lnTo>
                  <a:lnTo>
                    <a:pt x="16599" y="248573"/>
                  </a:lnTo>
                  <a:lnTo>
                    <a:pt x="27446" y="262211"/>
                  </a:lnTo>
                  <a:lnTo>
                    <a:pt x="30139" y="264501"/>
                  </a:lnTo>
                  <a:lnTo>
                    <a:pt x="31933" y="265234"/>
                  </a:lnTo>
                  <a:lnTo>
                    <a:pt x="33130" y="264929"/>
                  </a:lnTo>
                  <a:lnTo>
                    <a:pt x="50572" y="253033"/>
                  </a:lnTo>
                  <a:lnTo>
                    <a:pt x="65953" y="230749"/>
                  </a:lnTo>
                  <a:lnTo>
                    <a:pt x="70991" y="201273"/>
                  </a:lnTo>
                  <a:lnTo>
                    <a:pt x="78806" y="169580"/>
                  </a:lnTo>
                  <a:lnTo>
                    <a:pt x="83537" y="142321"/>
                  </a:lnTo>
                  <a:lnTo>
                    <a:pt x="87056" y="114136"/>
                  </a:lnTo>
                  <a:lnTo>
                    <a:pt x="93125" y="85676"/>
                  </a:lnTo>
                  <a:lnTo>
                    <a:pt x="97834" y="57135"/>
                  </a:lnTo>
                  <a:lnTo>
                    <a:pt x="101346" y="34920"/>
                  </a:lnTo>
                  <a:lnTo>
                    <a:pt x="105852" y="24096"/>
                  </a:lnTo>
                  <a:lnTo>
                    <a:pt x="107015" y="25589"/>
                  </a:lnTo>
                  <a:lnTo>
                    <a:pt x="119080" y="58142"/>
                  </a:lnTo>
                  <a:lnTo>
                    <a:pt x="128434" y="88037"/>
                  </a:lnTo>
                  <a:lnTo>
                    <a:pt x="133431" y="114985"/>
                  </a:lnTo>
                  <a:lnTo>
                    <a:pt x="137029" y="145195"/>
                  </a:lnTo>
                  <a:lnTo>
                    <a:pt x="143122" y="179281"/>
                  </a:lnTo>
                  <a:lnTo>
                    <a:pt x="147837" y="212399"/>
                  </a:lnTo>
                  <a:lnTo>
                    <a:pt x="149235" y="244437"/>
                  </a:lnTo>
                  <a:lnTo>
                    <a:pt x="151766" y="279065"/>
                  </a:lnTo>
                  <a:lnTo>
                    <a:pt x="153862" y="304210"/>
                  </a:lnTo>
                  <a:lnTo>
                    <a:pt x="152147" y="333907"/>
                  </a:lnTo>
                  <a:lnTo>
                    <a:pt x="150512" y="366693"/>
                  </a:lnTo>
                  <a:lnTo>
                    <a:pt x="142143" y="400910"/>
                  </a:lnTo>
                  <a:lnTo>
                    <a:pt x="129256" y="428795"/>
                  </a:lnTo>
                  <a:lnTo>
                    <a:pt x="116036" y="446314"/>
                  </a:lnTo>
                  <a:lnTo>
                    <a:pt x="102527" y="452362"/>
                  </a:lnTo>
                  <a:lnTo>
                    <a:pt x="64098" y="4572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0040" name="SMARTInkShape-329"/>
            <p:cNvSpPr/>
            <p:nvPr/>
          </p:nvSpPr>
          <p:spPr bwMode="auto">
            <a:xfrm>
              <a:off x="3514725" y="1078706"/>
              <a:ext cx="42864" cy="421483"/>
            </a:xfrm>
            <a:custGeom>
              <a:avLst/>
              <a:gdLst/>
              <a:ahLst/>
              <a:cxnLst/>
              <a:rect l="0" t="0" r="0" b="0"/>
              <a:pathLst>
                <a:path w="42864" h="421483">
                  <a:moveTo>
                    <a:pt x="0" y="0"/>
                  </a:moveTo>
                  <a:lnTo>
                    <a:pt x="794" y="11407"/>
                  </a:lnTo>
                  <a:lnTo>
                    <a:pt x="5654" y="35297"/>
                  </a:lnTo>
                  <a:lnTo>
                    <a:pt x="6702" y="64169"/>
                  </a:lnTo>
                  <a:lnTo>
                    <a:pt x="7013" y="92832"/>
                  </a:lnTo>
                  <a:lnTo>
                    <a:pt x="7105" y="121433"/>
                  </a:lnTo>
                  <a:lnTo>
                    <a:pt x="7132" y="152132"/>
                  </a:lnTo>
                  <a:lnTo>
                    <a:pt x="7140" y="184247"/>
                  </a:lnTo>
                  <a:lnTo>
                    <a:pt x="7143" y="213871"/>
                  </a:lnTo>
                  <a:lnTo>
                    <a:pt x="9260" y="244873"/>
                  </a:lnTo>
                  <a:lnTo>
                    <a:pt x="12798" y="277078"/>
                  </a:lnTo>
                  <a:lnTo>
                    <a:pt x="15963" y="306729"/>
                  </a:lnTo>
                  <a:lnTo>
                    <a:pt x="20351" y="341400"/>
                  </a:lnTo>
                  <a:lnTo>
                    <a:pt x="26943" y="374884"/>
                  </a:lnTo>
                  <a:lnTo>
                    <a:pt x="28644" y="389659"/>
                  </a:lnTo>
                  <a:lnTo>
                    <a:pt x="42863" y="4214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Tree>
  </p:cSld>
  <p:clrMapOvr>
    <a:masterClrMapping/>
  </p:clrMapOvr>
  <p:transition spd="med">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a:solidFill>
                  <a:schemeClr val="folHlink"/>
                </a:solidFill>
              </a:rPr>
              <a:t>Opium Cont.</a:t>
            </a:r>
          </a:p>
        </p:txBody>
      </p:sp>
      <p:sp>
        <p:nvSpPr>
          <p:cNvPr id="40963" name="Rectangle 3"/>
          <p:cNvSpPr>
            <a:spLocks noGrp="1" noRot="1" noChangeArrowheads="1"/>
          </p:cNvSpPr>
          <p:nvPr>
            <p:ph type="body" idx="1"/>
          </p:nvPr>
        </p:nvSpPr>
        <p:spPr>
          <a:xfrm>
            <a:off x="838200" y="2362200"/>
            <a:ext cx="8007350" cy="4191000"/>
          </a:xfrm>
        </p:spPr>
        <p:txBody>
          <a:bodyPr/>
          <a:lstStyle/>
          <a:p>
            <a:r>
              <a:rPr lang="en-US" sz="2800" dirty="0" smtClean="0">
                <a:solidFill>
                  <a:schemeClr val="hlink"/>
                </a:solidFill>
              </a:rPr>
              <a:t>Opium is divided </a:t>
            </a:r>
            <a:r>
              <a:rPr lang="en-US" sz="2800" dirty="0">
                <a:solidFill>
                  <a:schemeClr val="hlink"/>
                </a:solidFill>
              </a:rPr>
              <a:t>into two distinct chemical classes.</a:t>
            </a:r>
          </a:p>
          <a:p>
            <a:r>
              <a:rPr lang="en-US" sz="2800" dirty="0">
                <a:solidFill>
                  <a:schemeClr val="hlink"/>
                </a:solidFill>
              </a:rPr>
              <a:t>One of these classes contains</a:t>
            </a:r>
            <a:r>
              <a:rPr lang="en-US" sz="2800" dirty="0">
                <a:solidFill>
                  <a:schemeClr val="folHlink"/>
                </a:solidFill>
              </a:rPr>
              <a:t> </a:t>
            </a:r>
            <a:r>
              <a:rPr lang="en-US" sz="2800" dirty="0">
                <a:solidFill>
                  <a:schemeClr val="accent2">
                    <a:lumMod val="60000"/>
                    <a:lumOff val="40000"/>
                  </a:schemeClr>
                </a:solidFill>
              </a:rPr>
              <a:t>codeine and </a:t>
            </a:r>
            <a:r>
              <a:rPr lang="en-US" sz="2800" dirty="0">
                <a:solidFill>
                  <a:schemeClr val="folHlink"/>
                </a:solidFill>
              </a:rPr>
              <a:t>morphine.  </a:t>
            </a:r>
          </a:p>
          <a:p>
            <a:r>
              <a:rPr lang="en-US" sz="2800" dirty="0" smtClean="0">
                <a:solidFill>
                  <a:schemeClr val="accent2">
                    <a:lumMod val="60000"/>
                    <a:lumOff val="40000"/>
                  </a:schemeClr>
                </a:solidFill>
              </a:rPr>
              <a:t>Codeine is frequently used </a:t>
            </a:r>
            <a:r>
              <a:rPr lang="en-US" sz="2800" dirty="0" smtClean="0">
                <a:solidFill>
                  <a:schemeClr val="folHlink"/>
                </a:solidFill>
              </a:rPr>
              <a:t>in </a:t>
            </a:r>
            <a:r>
              <a:rPr lang="en-US" sz="2800" dirty="0">
                <a:solidFill>
                  <a:schemeClr val="folHlink"/>
                </a:solidFill>
              </a:rPr>
              <a:t>prescription cough medicines</a:t>
            </a:r>
            <a:r>
              <a:rPr lang="en-US" sz="2800" dirty="0" smtClean="0">
                <a:solidFill>
                  <a:schemeClr val="folHlink"/>
                </a:solidFill>
              </a:rPr>
              <a:t>.  </a:t>
            </a:r>
          </a:p>
          <a:p>
            <a:r>
              <a:rPr lang="en-US" sz="2800" dirty="0" smtClean="0">
                <a:solidFill>
                  <a:schemeClr val="accent2">
                    <a:lumMod val="60000"/>
                    <a:lumOff val="40000"/>
                  </a:schemeClr>
                </a:solidFill>
              </a:rPr>
              <a:t>They put you to sleep (low dose-cough medicine, higher dose- after surgery)</a:t>
            </a:r>
            <a:endParaRPr lang="en-US" sz="2800" dirty="0">
              <a:solidFill>
                <a:schemeClr val="accent2">
                  <a:lumMod val="60000"/>
                  <a:lumOff val="40000"/>
                </a:schemeClr>
              </a:solidFill>
            </a:endParaRPr>
          </a:p>
        </p:txBody>
      </p:sp>
      <p:sp>
        <p:nvSpPr>
          <p:cNvPr id="40964" name="WordArt 4"/>
          <p:cNvSpPr>
            <a:spLocks noChangeArrowheads="1" noChangeShapeType="1" noTextEdit="1"/>
          </p:cNvSpPr>
          <p:nvPr/>
        </p:nvSpPr>
        <p:spPr bwMode="auto">
          <a:xfrm>
            <a:off x="6172200" y="0"/>
            <a:ext cx="1600200" cy="647700"/>
          </a:xfrm>
          <a:prstGeom prst="rect">
            <a:avLst/>
          </a:prstGeom>
        </p:spPr>
        <p:txBody>
          <a:bodyPr wrap="none" fromWordArt="1">
            <a:prstTxWarp prst="textPlain">
              <a:avLst>
                <a:gd name="adj" fmla="val 50000"/>
              </a:avLst>
            </a:prstTxWarp>
          </a:bodyPr>
          <a:lstStyle/>
          <a:p>
            <a:r>
              <a:rPr 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Opium</a:t>
            </a:r>
          </a:p>
        </p:txBody>
      </p:sp>
      <p:sp>
        <p:nvSpPr>
          <p:cNvPr id="40965" name="Line 5"/>
          <p:cNvSpPr>
            <a:spLocks noChangeShapeType="1"/>
          </p:cNvSpPr>
          <p:nvPr/>
        </p:nvSpPr>
        <p:spPr bwMode="auto">
          <a:xfrm flipH="1">
            <a:off x="5943600" y="533400"/>
            <a:ext cx="990600" cy="457200"/>
          </a:xfrm>
          <a:prstGeom prst="line">
            <a:avLst/>
          </a:prstGeom>
          <a:noFill/>
          <a:ln w="9525">
            <a:solidFill>
              <a:schemeClr val="tx1"/>
            </a:solidFill>
            <a:round/>
            <a:headEnd/>
            <a:tailEnd/>
          </a:ln>
          <a:effectLst/>
        </p:spPr>
        <p:txBody>
          <a:bodyPr/>
          <a:lstStyle/>
          <a:p>
            <a:endParaRPr lang="en-US"/>
          </a:p>
        </p:txBody>
      </p:sp>
      <p:sp>
        <p:nvSpPr>
          <p:cNvPr id="40966" name="Line 6"/>
          <p:cNvSpPr>
            <a:spLocks noChangeShapeType="1"/>
          </p:cNvSpPr>
          <p:nvPr/>
        </p:nvSpPr>
        <p:spPr bwMode="auto">
          <a:xfrm>
            <a:off x="7010400" y="533400"/>
            <a:ext cx="762000" cy="533400"/>
          </a:xfrm>
          <a:prstGeom prst="line">
            <a:avLst/>
          </a:prstGeom>
          <a:noFill/>
          <a:ln w="9525">
            <a:solidFill>
              <a:schemeClr val="tx1"/>
            </a:solidFill>
            <a:round/>
            <a:headEnd/>
            <a:tailEnd/>
          </a:ln>
          <a:effectLst/>
        </p:spPr>
        <p:txBody>
          <a:bodyPr/>
          <a:lstStyle/>
          <a:p>
            <a:endParaRPr lang="en-US"/>
          </a:p>
        </p:txBody>
      </p:sp>
      <p:sp>
        <p:nvSpPr>
          <p:cNvPr id="40967" name="WordArt 7"/>
          <p:cNvSpPr>
            <a:spLocks noChangeArrowheads="1" noChangeShapeType="1" noTextEdit="1"/>
          </p:cNvSpPr>
          <p:nvPr/>
        </p:nvSpPr>
        <p:spPr bwMode="auto">
          <a:xfrm>
            <a:off x="4572000" y="990600"/>
            <a:ext cx="2238375" cy="1181100"/>
          </a:xfrm>
          <a:prstGeom prst="rect">
            <a:avLst/>
          </a:prstGeom>
        </p:spPr>
        <p:txBody>
          <a:bodyPr wrap="none" fromWordArt="1">
            <a:prstTxWarp prst="textPlain">
              <a:avLst>
                <a:gd name="adj" fmla="val 50000"/>
              </a:avLst>
            </a:prstTxWarp>
          </a:bodyPr>
          <a:lstStyle/>
          <a:p>
            <a:r>
              <a:rPr lang="en-US" sz="3600" kern="10">
                <a:ln w="12700">
                  <a:solidFill>
                    <a:srgbClr val="000000"/>
                  </a:solidFill>
                  <a:round/>
                  <a:headEnd/>
                  <a:tailEnd/>
                </a:ln>
                <a:solidFill>
                  <a:schemeClr val="folHlink">
                    <a:alpha val="50000"/>
                  </a:schemeClr>
                </a:solidFill>
                <a:effectLst>
                  <a:outerShdw dist="45791" dir="2021404" algn="ctr" rotWithShape="0">
                    <a:srgbClr val="9999FF"/>
                  </a:outerShdw>
                </a:effectLst>
                <a:latin typeface="Arial Black"/>
              </a:rPr>
              <a:t>Codeine</a:t>
            </a:r>
          </a:p>
          <a:p>
            <a:r>
              <a:rPr lang="en-US" sz="3600" kern="10">
                <a:ln w="12700">
                  <a:solidFill>
                    <a:srgbClr val="000000"/>
                  </a:solidFill>
                  <a:round/>
                  <a:headEnd/>
                  <a:tailEnd/>
                </a:ln>
                <a:solidFill>
                  <a:schemeClr val="folHlink">
                    <a:alpha val="50000"/>
                  </a:schemeClr>
                </a:solidFill>
                <a:effectLst>
                  <a:outerShdw dist="45791" dir="2021404" algn="ctr" rotWithShape="0">
                    <a:srgbClr val="9999FF"/>
                  </a:outerShdw>
                </a:effectLst>
                <a:latin typeface="Arial Black"/>
              </a:rPr>
              <a:t>(cough medicine)</a:t>
            </a:r>
          </a:p>
        </p:txBody>
      </p:sp>
      <p:sp>
        <p:nvSpPr>
          <p:cNvPr id="40968" name="WordArt 8"/>
          <p:cNvSpPr>
            <a:spLocks noChangeArrowheads="1" noChangeShapeType="1" noTextEdit="1"/>
          </p:cNvSpPr>
          <p:nvPr/>
        </p:nvSpPr>
        <p:spPr bwMode="auto">
          <a:xfrm>
            <a:off x="7162800" y="1066800"/>
            <a:ext cx="1609725" cy="476250"/>
          </a:xfrm>
          <a:prstGeom prst="rect">
            <a:avLst/>
          </a:prstGeom>
        </p:spPr>
        <p:txBody>
          <a:bodyPr wrap="none" fromWordArt="1">
            <a:prstTxWarp prst="textPlain">
              <a:avLst>
                <a:gd name="adj" fmla="val 50000"/>
              </a:avLst>
            </a:prstTxWarp>
          </a:bodyPr>
          <a:lstStyle/>
          <a:p>
            <a:r>
              <a:rPr lang="en-US" sz="3600" kern="10">
                <a:ln w="12700">
                  <a:solidFill>
                    <a:srgbClr val="000000"/>
                  </a:solidFill>
                  <a:round/>
                  <a:headEnd/>
                  <a:tailEnd/>
                </a:ln>
                <a:solidFill>
                  <a:schemeClr val="hlink">
                    <a:alpha val="50000"/>
                  </a:schemeClr>
                </a:solidFill>
                <a:effectLst>
                  <a:outerShdw dist="45791" dir="2021404" algn="ctr" rotWithShape="0">
                    <a:srgbClr val="9999FF"/>
                  </a:outerShdw>
                </a:effectLst>
                <a:latin typeface="Arial Black"/>
              </a:rPr>
              <a:t>Morphine</a:t>
            </a:r>
          </a:p>
        </p:txBody>
      </p:sp>
      <p:sp>
        <p:nvSpPr>
          <p:cNvPr id="40969" name="Line 9"/>
          <p:cNvSpPr>
            <a:spLocks noChangeShapeType="1"/>
          </p:cNvSpPr>
          <p:nvPr/>
        </p:nvSpPr>
        <p:spPr bwMode="auto">
          <a:xfrm>
            <a:off x="7772400" y="1524000"/>
            <a:ext cx="457200" cy="381000"/>
          </a:xfrm>
          <a:prstGeom prst="line">
            <a:avLst/>
          </a:prstGeom>
          <a:noFill/>
          <a:ln w="9525">
            <a:solidFill>
              <a:schemeClr val="tx1"/>
            </a:solidFill>
            <a:round/>
            <a:headEnd/>
            <a:tailEnd/>
          </a:ln>
          <a:effectLst/>
        </p:spPr>
        <p:txBody>
          <a:bodyPr/>
          <a:lstStyle/>
          <a:p>
            <a:endParaRPr lang="en-US"/>
          </a:p>
        </p:txBody>
      </p:sp>
      <p:sp>
        <p:nvSpPr>
          <p:cNvPr id="40970" name="WordArt 10"/>
          <p:cNvSpPr>
            <a:spLocks noChangeArrowheads="1" noChangeShapeType="1" noTextEdit="1"/>
          </p:cNvSpPr>
          <p:nvPr/>
        </p:nvSpPr>
        <p:spPr bwMode="auto">
          <a:xfrm>
            <a:off x="7772400" y="1828800"/>
            <a:ext cx="1371600" cy="419100"/>
          </a:xfrm>
          <a:prstGeom prst="rect">
            <a:avLst/>
          </a:prstGeom>
        </p:spPr>
        <p:txBody>
          <a:bodyPr wrap="none" fromWordArt="1">
            <a:prstTxWarp prst="textPlain">
              <a:avLst>
                <a:gd name="adj" fmla="val 50000"/>
              </a:avLst>
            </a:prstTxWarp>
          </a:bodyPr>
          <a:lstStyle/>
          <a:p>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Heroin</a:t>
            </a:r>
          </a:p>
        </p:txBody>
      </p:sp>
    </p:spTree>
  </p:cSld>
  <p:clrMapOvr>
    <a:masterClrMapping/>
  </p:clrMapOvr>
  <p:transition spd="med">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a:solidFill>
                  <a:schemeClr val="folHlink"/>
                </a:solidFill>
              </a:rPr>
              <a:t>Opium Cont.</a:t>
            </a:r>
            <a:r>
              <a:rPr lang="en-US"/>
              <a:t> </a:t>
            </a:r>
          </a:p>
        </p:txBody>
      </p:sp>
      <p:sp>
        <p:nvSpPr>
          <p:cNvPr id="41987" name="Rectangle 3"/>
          <p:cNvSpPr>
            <a:spLocks noGrp="1" noRot="1" noChangeArrowheads="1"/>
          </p:cNvSpPr>
          <p:nvPr>
            <p:ph type="body" idx="1"/>
          </p:nvPr>
        </p:nvSpPr>
        <p:spPr/>
        <p:txBody>
          <a:bodyPr/>
          <a:lstStyle/>
          <a:p>
            <a:r>
              <a:rPr lang="en-US"/>
              <a:t>This is a </a:t>
            </a:r>
          </a:p>
          <a:p>
            <a:pPr>
              <a:buFont typeface="Wingdings" pitchFamily="2" charset="2"/>
              <a:buNone/>
            </a:pPr>
            <a:r>
              <a:rPr lang="en-US"/>
              <a:t>Picture of the</a:t>
            </a:r>
          </a:p>
          <a:p>
            <a:pPr>
              <a:buFont typeface="Wingdings" pitchFamily="2" charset="2"/>
              <a:buNone/>
            </a:pPr>
            <a:r>
              <a:rPr lang="en-US"/>
              <a:t>Poppy Plant</a:t>
            </a:r>
            <a:r>
              <a:rPr lang="en-US">
                <a:sym typeface="Wingdings" pitchFamily="2" charset="2"/>
              </a:rPr>
              <a:t></a:t>
            </a:r>
            <a:endParaRPr lang="en-US"/>
          </a:p>
        </p:txBody>
      </p:sp>
      <p:pic>
        <p:nvPicPr>
          <p:cNvPr id="41989" name="Picture 5" descr="opium"/>
          <p:cNvPicPr>
            <a:picLocks noChangeAspect="1" noChangeArrowheads="1"/>
          </p:cNvPicPr>
          <p:nvPr/>
        </p:nvPicPr>
        <p:blipFill>
          <a:blip r:embed="rId2" cstate="print"/>
          <a:srcRect/>
          <a:stretch>
            <a:fillRect/>
          </a:stretch>
        </p:blipFill>
        <p:spPr bwMode="auto">
          <a:xfrm>
            <a:off x="3962400" y="1914525"/>
            <a:ext cx="4902200" cy="4943475"/>
          </a:xfrm>
          <a:prstGeom prst="rect">
            <a:avLst/>
          </a:prstGeom>
          <a:noFill/>
        </p:spPr>
      </p:pic>
      <p:pic>
        <p:nvPicPr>
          <p:cNvPr id="41991" name="Picture 7" descr="brain"/>
          <p:cNvPicPr>
            <a:picLocks noChangeAspect="1" noChangeArrowheads="1"/>
          </p:cNvPicPr>
          <p:nvPr/>
        </p:nvPicPr>
        <p:blipFill>
          <a:blip r:embed="rId3" cstate="print"/>
          <a:srcRect/>
          <a:stretch>
            <a:fillRect/>
          </a:stretch>
        </p:blipFill>
        <p:spPr bwMode="auto">
          <a:xfrm>
            <a:off x="381000" y="3962400"/>
            <a:ext cx="3248025" cy="28956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linds(horizontal)">
                                      <p:cBhvr>
                                        <p:cTn id="7" dur="2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n-US"/>
              <a:t>PCP</a:t>
            </a:r>
          </a:p>
        </p:txBody>
      </p:sp>
      <p:sp>
        <p:nvSpPr>
          <p:cNvPr id="43011" name="Rectangle 3"/>
          <p:cNvSpPr>
            <a:spLocks noGrp="1" noRot="1" noChangeArrowheads="1"/>
          </p:cNvSpPr>
          <p:nvPr>
            <p:ph type="body" idx="1"/>
          </p:nvPr>
        </p:nvSpPr>
        <p:spPr/>
        <p:txBody>
          <a:bodyPr/>
          <a:lstStyle/>
          <a:p>
            <a:pPr>
              <a:lnSpc>
                <a:spcPct val="90000"/>
              </a:lnSpc>
            </a:pPr>
            <a:r>
              <a:rPr lang="en-US" sz="2800" dirty="0"/>
              <a:t>PCP (phencyclidine) aka: </a:t>
            </a:r>
            <a:r>
              <a:rPr lang="en-US" sz="2800" dirty="0">
                <a:solidFill>
                  <a:schemeClr val="folHlink"/>
                </a:solidFill>
              </a:rPr>
              <a:t>Angel Dust</a:t>
            </a:r>
            <a:r>
              <a:rPr lang="en-US" sz="2800" dirty="0"/>
              <a:t> is classified as a </a:t>
            </a:r>
            <a:r>
              <a:rPr lang="en-US" sz="2800" dirty="0">
                <a:solidFill>
                  <a:schemeClr val="folHlink"/>
                </a:solidFill>
              </a:rPr>
              <a:t>hallucinogen </a:t>
            </a:r>
            <a:r>
              <a:rPr lang="en-US" sz="2800" dirty="0"/>
              <a:t>and has many of the same effects as LSD, but can be much more dangerous.</a:t>
            </a:r>
          </a:p>
          <a:p>
            <a:pPr>
              <a:lnSpc>
                <a:spcPct val="90000"/>
              </a:lnSpc>
            </a:pPr>
            <a:r>
              <a:rPr lang="en-US" sz="2800" dirty="0"/>
              <a:t>In the 1950's, PCP was investigated as an anesthetic, but due to its severe side effects, its development for human use was discontinued. </a:t>
            </a:r>
          </a:p>
          <a:p>
            <a:pPr>
              <a:lnSpc>
                <a:spcPct val="90000"/>
              </a:lnSpc>
            </a:pPr>
            <a:r>
              <a:rPr lang="en-US" sz="2800" dirty="0"/>
              <a:t>PCP is known for inducing violent behavior and for inducing negative physical reactions such as seizures, coma, death. </a:t>
            </a:r>
          </a:p>
          <a:p>
            <a:pPr>
              <a:lnSpc>
                <a:spcPct val="90000"/>
              </a:lnSpc>
              <a:buFont typeface="Wingdings" pitchFamily="2" charset="2"/>
              <a:buNone/>
            </a:pPr>
            <a:endParaRPr lang="en-US" sz="2800" dirty="0"/>
          </a:p>
        </p:txBody>
      </p:sp>
    </p:spTree>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en-US"/>
              <a:t>PCP Cont.</a:t>
            </a:r>
          </a:p>
        </p:txBody>
      </p:sp>
      <p:sp>
        <p:nvSpPr>
          <p:cNvPr id="45059" name="Rectangle 3"/>
          <p:cNvSpPr>
            <a:spLocks noGrp="1" noRot="1" noChangeArrowheads="1"/>
          </p:cNvSpPr>
          <p:nvPr>
            <p:ph type="body" idx="1"/>
          </p:nvPr>
        </p:nvSpPr>
        <p:spPr/>
        <p:txBody>
          <a:bodyPr/>
          <a:lstStyle/>
          <a:p>
            <a:pPr>
              <a:lnSpc>
                <a:spcPct val="90000"/>
              </a:lnSpc>
            </a:pPr>
            <a:r>
              <a:rPr lang="en-US" dirty="0"/>
              <a:t>In its original state, PCP is a white </a:t>
            </a:r>
            <a:r>
              <a:rPr lang="en-US" dirty="0">
                <a:solidFill>
                  <a:schemeClr val="folHlink"/>
                </a:solidFill>
              </a:rPr>
              <a:t>crystalline powder. </a:t>
            </a:r>
          </a:p>
          <a:p>
            <a:pPr>
              <a:lnSpc>
                <a:spcPct val="90000"/>
              </a:lnSpc>
            </a:pPr>
            <a:r>
              <a:rPr lang="en-US" dirty="0"/>
              <a:t>PCP is available in tablet, liquid, and powder forms and is either ingested orally or smoked by applying the liquid form to tobacco or marijuana cigarettes or by lacing these and other cigarettes, sometimes containing herbs such as mint or parsley, with PCP powder.</a:t>
            </a:r>
          </a:p>
          <a:p>
            <a:pPr>
              <a:lnSpc>
                <a:spcPct val="90000"/>
              </a:lnSpc>
            </a:pPr>
            <a:endParaRPr lang="en-US" dirty="0"/>
          </a:p>
          <a:p>
            <a:pPr>
              <a:lnSpc>
                <a:spcPct val="90000"/>
              </a:lnSpc>
            </a:pPr>
            <a:endParaRPr lang="en-US" dirty="0"/>
          </a:p>
        </p:txBody>
      </p:sp>
    </p:spTree>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dirty="0"/>
              <a:t>PCP Cont.</a:t>
            </a:r>
          </a:p>
        </p:txBody>
      </p:sp>
      <p:sp>
        <p:nvSpPr>
          <p:cNvPr id="44035" name="Rectangle 3"/>
          <p:cNvSpPr>
            <a:spLocks noGrp="1" noRot="1" noChangeArrowheads="1"/>
          </p:cNvSpPr>
          <p:nvPr>
            <p:ph type="body" idx="1"/>
          </p:nvPr>
        </p:nvSpPr>
        <p:spPr>
          <a:xfrm>
            <a:off x="1136650" y="1600200"/>
            <a:ext cx="8007350" cy="4191000"/>
          </a:xfrm>
        </p:spPr>
        <p:txBody>
          <a:bodyPr/>
          <a:lstStyle/>
          <a:p>
            <a:r>
              <a:rPr lang="en-US" dirty="0"/>
              <a:t>There is no way to predict who will have a bad reaction to the drug. Maybe this is because PCP has so many faces--it </a:t>
            </a:r>
            <a:r>
              <a:rPr lang="en-US" dirty="0" smtClean="0"/>
              <a:t>can act </a:t>
            </a:r>
            <a:r>
              <a:rPr lang="en-US" dirty="0"/>
              <a:t>as a hallucinogen, stimulant, depressant, </a:t>
            </a:r>
            <a:r>
              <a:rPr lang="en-US" dirty="0" smtClean="0"/>
              <a:t>and/or anesthetic---It depends on the user and it can affect the user differently each time.</a:t>
            </a:r>
            <a:endParaRPr lang="en-US" dirty="0"/>
          </a:p>
          <a:p>
            <a:pPr>
              <a:buFont typeface="Wingdings" pitchFamily="2" charset="2"/>
              <a:buNone/>
            </a:pPr>
            <a:endParaRPr lang="en-US" dirty="0">
              <a:solidFill>
                <a:schemeClr val="folHlink"/>
              </a:solidFill>
            </a:endParaRPr>
          </a:p>
        </p:txBody>
      </p:sp>
      <p:pic>
        <p:nvPicPr>
          <p:cNvPr id="44037" name="Picture 5" descr="06090c10">
            <a:hlinkClick r:id="rId2"/>
          </p:cNvPr>
          <p:cNvPicPr>
            <a:picLocks noChangeAspect="1" noChangeArrowheads="1"/>
          </p:cNvPicPr>
          <p:nvPr/>
        </p:nvPicPr>
        <p:blipFill>
          <a:blip r:embed="rId3" cstate="print"/>
          <a:srcRect/>
          <a:stretch>
            <a:fillRect/>
          </a:stretch>
        </p:blipFill>
        <p:spPr bwMode="auto">
          <a:xfrm>
            <a:off x="0" y="5010150"/>
            <a:ext cx="1376363" cy="1847850"/>
          </a:xfrm>
          <a:prstGeom prst="rect">
            <a:avLst/>
          </a:prstGeom>
          <a:noFill/>
        </p:spPr>
      </p:pic>
      <p:pic>
        <p:nvPicPr>
          <p:cNvPr id="44038" name="Picture 6" descr="06090c10">
            <a:hlinkClick r:id="rId2"/>
          </p:cNvPr>
          <p:cNvPicPr>
            <a:picLocks noChangeAspect="1" noChangeArrowheads="1"/>
          </p:cNvPicPr>
          <p:nvPr/>
        </p:nvPicPr>
        <p:blipFill>
          <a:blip r:embed="rId3" cstate="print"/>
          <a:srcRect/>
          <a:stretch>
            <a:fillRect/>
          </a:stretch>
        </p:blipFill>
        <p:spPr bwMode="auto">
          <a:xfrm>
            <a:off x="7767637" y="5010150"/>
            <a:ext cx="1376363" cy="1847850"/>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en-US">
                <a:solidFill>
                  <a:srgbClr val="0066CC"/>
                </a:solidFill>
              </a:rPr>
              <a:t>Cocaine</a:t>
            </a:r>
          </a:p>
        </p:txBody>
      </p:sp>
      <p:sp>
        <p:nvSpPr>
          <p:cNvPr id="46083" name="Rectangle 3"/>
          <p:cNvSpPr>
            <a:spLocks noGrp="1" noRot="1" noChangeArrowheads="1"/>
          </p:cNvSpPr>
          <p:nvPr>
            <p:ph type="body" idx="1"/>
          </p:nvPr>
        </p:nvSpPr>
        <p:spPr/>
        <p:txBody>
          <a:bodyPr/>
          <a:lstStyle/>
          <a:p>
            <a:pPr>
              <a:lnSpc>
                <a:spcPct val="90000"/>
              </a:lnSpc>
            </a:pPr>
            <a:r>
              <a:rPr lang="en-US" i="1" dirty="0"/>
              <a:t>Interesting Fact: In 1886, John Pemberton developed Coca Cola, a drink that contained cocaine and caffeine. Cocaine was REMOVED from Coca Cola in 1906 (but it still has the caffeine). </a:t>
            </a:r>
            <a:endParaRPr lang="en-US" dirty="0"/>
          </a:p>
          <a:p>
            <a:pPr>
              <a:lnSpc>
                <a:spcPct val="90000"/>
              </a:lnSpc>
            </a:pPr>
            <a:r>
              <a:rPr lang="en-US" dirty="0"/>
              <a:t>Cocaine is a local anesthetic and </a:t>
            </a:r>
            <a:r>
              <a:rPr lang="en-US" dirty="0" smtClean="0"/>
              <a:t>very powerful central </a:t>
            </a:r>
            <a:r>
              <a:rPr lang="en-US" dirty="0"/>
              <a:t>nervous system </a:t>
            </a:r>
            <a:r>
              <a:rPr lang="en-US" dirty="0">
                <a:solidFill>
                  <a:schemeClr val="folHlink"/>
                </a:solidFill>
              </a:rPr>
              <a:t>stimulant</a:t>
            </a:r>
            <a:r>
              <a:rPr lang="en-US" dirty="0"/>
              <a:t>. It can be taken by chewing on coca leaves, smoked, inhaled ("snorted") or injected. </a:t>
            </a:r>
          </a:p>
        </p:txBody>
      </p:sp>
    </p:spTree>
  </p:cSld>
  <p:clrMapOvr>
    <a:masterClrMapping/>
  </p:clrMapOvr>
  <p:transition spd="med">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en-US">
                <a:solidFill>
                  <a:srgbClr val="0066CC"/>
                </a:solidFill>
              </a:rPr>
              <a:t>Cocaine Cont.</a:t>
            </a:r>
          </a:p>
        </p:txBody>
      </p:sp>
      <p:sp>
        <p:nvSpPr>
          <p:cNvPr id="54275" name="Rectangle 3"/>
          <p:cNvSpPr>
            <a:spLocks noGrp="1" noRot="1" noChangeArrowheads="1"/>
          </p:cNvSpPr>
          <p:nvPr>
            <p:ph type="body" idx="1"/>
          </p:nvPr>
        </p:nvSpPr>
        <p:spPr/>
        <p:txBody>
          <a:bodyPr/>
          <a:lstStyle/>
          <a:p>
            <a:r>
              <a:rPr lang="en-US" dirty="0"/>
              <a:t>Pure cocaine was first used in the 1880s as a local anesthetic in </a:t>
            </a:r>
            <a:r>
              <a:rPr lang="en-US" dirty="0">
                <a:solidFill>
                  <a:schemeClr val="tx2">
                    <a:lumMod val="75000"/>
                  </a:schemeClr>
                </a:solidFill>
              </a:rPr>
              <a:t>eye, nose, and throat </a:t>
            </a:r>
            <a:r>
              <a:rPr lang="en-US" dirty="0">
                <a:solidFill>
                  <a:schemeClr val="folHlink"/>
                </a:solidFill>
              </a:rPr>
              <a:t>surgeries</a:t>
            </a:r>
            <a:r>
              <a:rPr lang="en-US" dirty="0"/>
              <a:t> because of its ability to provide anesthesia as well as to constrict blood vessels and limit bleeding. </a:t>
            </a:r>
          </a:p>
          <a:p>
            <a:r>
              <a:rPr lang="en-US" dirty="0"/>
              <a:t>Cocaine is </a:t>
            </a:r>
            <a:r>
              <a:rPr lang="en-US" dirty="0">
                <a:solidFill>
                  <a:schemeClr val="folHlink"/>
                </a:solidFill>
              </a:rPr>
              <a:t>no longer </a:t>
            </a:r>
            <a:r>
              <a:rPr lang="en-US" dirty="0"/>
              <a:t>used due to new safer medications. </a:t>
            </a:r>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a:t>Club Drugs Cont.</a:t>
            </a:r>
          </a:p>
        </p:txBody>
      </p:sp>
      <p:sp>
        <p:nvSpPr>
          <p:cNvPr id="11267" name="Rectangle 3"/>
          <p:cNvSpPr>
            <a:spLocks noGrp="1" noRot="1" noChangeArrowheads="1"/>
          </p:cNvSpPr>
          <p:nvPr>
            <p:ph type="body" idx="1"/>
          </p:nvPr>
        </p:nvSpPr>
        <p:spPr/>
        <p:txBody>
          <a:bodyPr/>
          <a:lstStyle/>
          <a:p>
            <a:r>
              <a:rPr lang="en-US" dirty="0"/>
              <a:t>Although users may think these substances are harmless, research has shown that club drugs can produce a range of unwanted effects, including </a:t>
            </a:r>
            <a:r>
              <a:rPr lang="en-US" dirty="0">
                <a:solidFill>
                  <a:schemeClr val="folHlink"/>
                </a:solidFill>
              </a:rPr>
              <a:t>hallucinations, </a:t>
            </a:r>
            <a:r>
              <a:rPr lang="en-US" dirty="0"/>
              <a:t>paranoia, amnesia, and, in some cases,</a:t>
            </a:r>
            <a:r>
              <a:rPr lang="en-US" dirty="0">
                <a:solidFill>
                  <a:schemeClr val="folHlink"/>
                </a:solidFill>
              </a:rPr>
              <a:t> death. </a:t>
            </a:r>
          </a:p>
          <a:p>
            <a:r>
              <a:rPr lang="en-US" dirty="0"/>
              <a:t>When used with </a:t>
            </a:r>
            <a:r>
              <a:rPr lang="en-US" dirty="0">
                <a:solidFill>
                  <a:schemeClr val="folHlink"/>
                </a:solidFill>
              </a:rPr>
              <a:t>alcohol, </a:t>
            </a:r>
            <a:r>
              <a:rPr lang="en-US" dirty="0"/>
              <a:t>these drugs can be even more harmful.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2000"/>
                                        <p:tgtEl>
                                          <p:spTgt spid="1126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diamond(in)">
                                      <p:cBhvr>
                                        <p:cTn id="10"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en-US" dirty="0">
                <a:solidFill>
                  <a:srgbClr val="0066CC"/>
                </a:solidFill>
              </a:rPr>
              <a:t>Cocaine Cont.</a:t>
            </a:r>
          </a:p>
        </p:txBody>
      </p:sp>
      <p:sp>
        <p:nvSpPr>
          <p:cNvPr id="47107" name="Rectangle 3"/>
          <p:cNvSpPr>
            <a:spLocks noGrp="1" noRot="1" noChangeArrowheads="1"/>
          </p:cNvSpPr>
          <p:nvPr>
            <p:ph type="body" idx="1"/>
          </p:nvPr>
        </p:nvSpPr>
        <p:spPr/>
        <p:txBody>
          <a:bodyPr/>
          <a:lstStyle/>
          <a:p>
            <a:pPr>
              <a:lnSpc>
                <a:spcPct val="90000"/>
              </a:lnSpc>
            </a:pPr>
            <a:r>
              <a:rPr lang="en-US" dirty="0"/>
              <a:t>A dose of between 25 to 150 mg of cocaine is taken when it is inhaled. Within a </a:t>
            </a:r>
            <a:r>
              <a:rPr lang="en-US" dirty="0">
                <a:solidFill>
                  <a:schemeClr val="folHlink"/>
                </a:solidFill>
              </a:rPr>
              <a:t>few seconds to a few minutes</a:t>
            </a:r>
            <a:r>
              <a:rPr lang="en-US" dirty="0"/>
              <a:t> after it is taken, cocaine can cause: </a:t>
            </a:r>
          </a:p>
          <a:p>
            <a:pPr>
              <a:lnSpc>
                <a:spcPct val="90000"/>
              </a:lnSpc>
            </a:pPr>
            <a:r>
              <a:rPr lang="en-US" dirty="0"/>
              <a:t>a feeling of euphoria </a:t>
            </a:r>
          </a:p>
          <a:p>
            <a:pPr>
              <a:lnSpc>
                <a:spcPct val="90000"/>
              </a:lnSpc>
            </a:pPr>
            <a:r>
              <a:rPr lang="en-US" dirty="0"/>
              <a:t>excitement </a:t>
            </a:r>
          </a:p>
          <a:p>
            <a:pPr>
              <a:lnSpc>
                <a:spcPct val="90000"/>
              </a:lnSpc>
            </a:pPr>
            <a:r>
              <a:rPr lang="en-US" dirty="0"/>
              <a:t>reduced hunger </a:t>
            </a:r>
          </a:p>
          <a:p>
            <a:pPr>
              <a:lnSpc>
                <a:spcPct val="90000"/>
              </a:lnSpc>
            </a:pPr>
            <a:r>
              <a:rPr lang="en-US" dirty="0"/>
              <a:t>a feeling of strength </a:t>
            </a:r>
          </a:p>
          <a:p>
            <a:pPr>
              <a:lnSpc>
                <a:spcPct val="90000"/>
              </a:lnSpc>
              <a:buFont typeface="Wingdings" pitchFamily="2" charset="2"/>
              <a:buNone/>
            </a:pPr>
            <a:endParaRPr lang="en-US" dirty="0"/>
          </a:p>
        </p:txBody>
      </p:sp>
      <p:sp>
        <p:nvSpPr>
          <p:cNvPr id="2" name="TextBox 1"/>
          <p:cNvSpPr txBox="1"/>
          <p:nvPr/>
        </p:nvSpPr>
        <p:spPr>
          <a:xfrm>
            <a:off x="7162800" y="6001434"/>
            <a:ext cx="1298575" cy="646331"/>
          </a:xfrm>
          <a:prstGeom prst="rect">
            <a:avLst/>
          </a:prstGeom>
          <a:noFill/>
        </p:spPr>
        <p:txBody>
          <a:bodyPr wrap="square" rtlCol="0">
            <a:spAutoFit/>
          </a:bodyPr>
          <a:lstStyle/>
          <a:p>
            <a:r>
              <a:rPr lang="en-US" u="sng" dirty="0" smtClean="0"/>
              <a:t>Typically snorted</a:t>
            </a:r>
            <a:endParaRPr lang="en-US" u="sng" dirty="0"/>
          </a:p>
        </p:txBody>
      </p:sp>
    </p:spTree>
  </p:cSld>
  <p:clrMapOvr>
    <a:masterClrMapping/>
  </p:clrMapOvr>
  <p:transition spd="med">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n-US">
                <a:solidFill>
                  <a:srgbClr val="0066CC"/>
                </a:solidFill>
              </a:rPr>
              <a:t>Cocaine Cont.</a:t>
            </a:r>
          </a:p>
        </p:txBody>
      </p:sp>
      <p:sp>
        <p:nvSpPr>
          <p:cNvPr id="48131" name="Rectangle 3"/>
          <p:cNvSpPr>
            <a:spLocks noGrp="1" noRot="1" noChangeArrowheads="1"/>
          </p:cNvSpPr>
          <p:nvPr>
            <p:ph type="body" idx="1"/>
          </p:nvPr>
        </p:nvSpPr>
        <p:spPr/>
        <p:txBody>
          <a:bodyPr/>
          <a:lstStyle/>
          <a:p>
            <a:r>
              <a:rPr lang="en-US" sz="2800" dirty="0"/>
              <a:t>After </a:t>
            </a:r>
            <a:r>
              <a:rPr lang="en-US" sz="2800" dirty="0" smtClean="0"/>
              <a:t>this </a:t>
            </a:r>
            <a:r>
              <a:rPr lang="en-US" sz="2800" dirty="0" smtClean="0">
                <a:solidFill>
                  <a:schemeClr val="tx2">
                    <a:lumMod val="90000"/>
                  </a:schemeClr>
                </a:solidFill>
              </a:rPr>
              <a:t>1 hour </a:t>
            </a:r>
            <a:r>
              <a:rPr lang="en-US" sz="2800" dirty="0">
                <a:solidFill>
                  <a:schemeClr val="tx2">
                    <a:lumMod val="90000"/>
                  </a:schemeClr>
                </a:solidFill>
              </a:rPr>
              <a:t>high</a:t>
            </a:r>
            <a:r>
              <a:rPr lang="en-US" sz="2800" dirty="0"/>
              <a:t>, users will experience a very depressive </a:t>
            </a:r>
            <a:r>
              <a:rPr lang="en-US" sz="2800" dirty="0">
                <a:solidFill>
                  <a:schemeClr val="folHlink"/>
                </a:solidFill>
              </a:rPr>
              <a:t>crash.  </a:t>
            </a:r>
          </a:p>
          <a:p>
            <a:r>
              <a:rPr lang="en-US" sz="2800" dirty="0"/>
              <a:t>The</a:t>
            </a:r>
            <a:r>
              <a:rPr lang="en-US" sz="2800" dirty="0">
                <a:solidFill>
                  <a:schemeClr val="folHlink"/>
                </a:solidFill>
              </a:rPr>
              <a:t> crash </a:t>
            </a:r>
            <a:r>
              <a:rPr lang="en-US" sz="2800" dirty="0"/>
              <a:t>is what causes people to become </a:t>
            </a:r>
            <a:r>
              <a:rPr lang="en-US" sz="2800" dirty="0">
                <a:solidFill>
                  <a:schemeClr val="folHlink"/>
                </a:solidFill>
              </a:rPr>
              <a:t>addicted.</a:t>
            </a:r>
          </a:p>
          <a:p>
            <a:r>
              <a:rPr lang="en-US" sz="2800" dirty="0"/>
              <a:t>Withdrawal from cocaine can cause the addict to feel depressed, anxious, and paranoid. The addict may then go into a period of exhaustion and they may sleep for a very long time. </a:t>
            </a:r>
          </a:p>
        </p:txBody>
      </p:sp>
    </p:spTree>
  </p:cSld>
  <p:clrMapOvr>
    <a:masterClrMapping/>
  </p:clrMapOvr>
  <p:transition spd="med">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r>
              <a:rPr lang="en-US">
                <a:solidFill>
                  <a:srgbClr val="0066CC"/>
                </a:solidFill>
              </a:rPr>
              <a:t>Cocaine</a:t>
            </a:r>
          </a:p>
        </p:txBody>
      </p:sp>
      <p:sp>
        <p:nvSpPr>
          <p:cNvPr id="49155" name="Rectangle 3"/>
          <p:cNvSpPr>
            <a:spLocks noGrp="1" noRot="1" noChangeArrowheads="1"/>
          </p:cNvSpPr>
          <p:nvPr>
            <p:ph type="body" idx="1"/>
          </p:nvPr>
        </p:nvSpPr>
        <p:spPr/>
        <p:txBody>
          <a:bodyPr/>
          <a:lstStyle/>
          <a:p>
            <a:r>
              <a:rPr lang="en-US" sz="2800"/>
              <a:t>Various doses of cocaine can also produce neurological and behavioral problems like: </a:t>
            </a:r>
          </a:p>
          <a:p>
            <a:pPr lvl="1"/>
            <a:r>
              <a:rPr lang="en-US" sz="2400" b="1"/>
              <a:t>dizziness </a:t>
            </a:r>
          </a:p>
          <a:p>
            <a:pPr lvl="1"/>
            <a:r>
              <a:rPr lang="en-US" sz="2400" b="1"/>
              <a:t>headache </a:t>
            </a:r>
          </a:p>
          <a:p>
            <a:pPr lvl="1"/>
            <a:r>
              <a:rPr lang="en-US" sz="2400" b="1"/>
              <a:t>movement problems </a:t>
            </a:r>
          </a:p>
          <a:p>
            <a:pPr lvl="1"/>
            <a:r>
              <a:rPr lang="en-US" sz="2400" b="1"/>
              <a:t>anxiety </a:t>
            </a:r>
          </a:p>
          <a:p>
            <a:pPr lvl="1"/>
            <a:r>
              <a:rPr lang="en-US" sz="2400" b="1"/>
              <a:t>Insomnia                              </a:t>
            </a:r>
          </a:p>
          <a:p>
            <a:pPr lvl="1"/>
            <a:r>
              <a:rPr lang="en-US" sz="2400" b="1"/>
              <a:t>depression </a:t>
            </a:r>
          </a:p>
          <a:p>
            <a:pPr lvl="1"/>
            <a:r>
              <a:rPr lang="en-US" sz="2400" b="1"/>
              <a:t>hallucinations </a:t>
            </a:r>
          </a:p>
          <a:p>
            <a:endParaRPr lang="en-US" sz="2800" b="1"/>
          </a:p>
        </p:txBody>
      </p:sp>
      <p:pic>
        <p:nvPicPr>
          <p:cNvPr id="49156" name="Picture 4" descr="cocaleaf"/>
          <p:cNvPicPr>
            <a:picLocks noChangeAspect="1" noChangeArrowheads="1"/>
          </p:cNvPicPr>
          <p:nvPr/>
        </p:nvPicPr>
        <p:blipFill>
          <a:blip r:embed="rId2" cstate="print"/>
          <a:srcRect/>
          <a:stretch>
            <a:fillRect/>
          </a:stretch>
        </p:blipFill>
        <p:spPr bwMode="auto">
          <a:xfrm>
            <a:off x="4953000" y="3352800"/>
            <a:ext cx="3886200" cy="2746375"/>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en-US">
                <a:solidFill>
                  <a:srgbClr val="0066CC"/>
                </a:solidFill>
              </a:rPr>
              <a:t>Cocaine and Death</a:t>
            </a:r>
          </a:p>
        </p:txBody>
      </p:sp>
      <p:sp>
        <p:nvSpPr>
          <p:cNvPr id="50179" name="Rectangle 3"/>
          <p:cNvSpPr>
            <a:spLocks noGrp="1" noRot="1" noChangeArrowheads="1"/>
          </p:cNvSpPr>
          <p:nvPr>
            <p:ph type="body" idx="1"/>
          </p:nvPr>
        </p:nvSpPr>
        <p:spPr/>
        <p:txBody>
          <a:bodyPr/>
          <a:lstStyle/>
          <a:p>
            <a:r>
              <a:rPr lang="en-US" sz="2800" dirty="0">
                <a:solidFill>
                  <a:schemeClr val="tx2">
                    <a:lumMod val="75000"/>
                  </a:schemeClr>
                </a:solidFill>
              </a:rPr>
              <a:t>Death</a:t>
            </a:r>
            <a:r>
              <a:rPr lang="en-US" sz="2800" dirty="0"/>
              <a:t> caused by too much cocaine (an overdose) is not uncommon. </a:t>
            </a:r>
          </a:p>
          <a:p>
            <a:r>
              <a:rPr lang="en-US" sz="2800" dirty="0"/>
              <a:t>Cocaine can cause large increases in blood pressure that may result in bleeding within the brain. </a:t>
            </a:r>
          </a:p>
          <a:p>
            <a:r>
              <a:rPr lang="en-US" sz="2800" dirty="0"/>
              <a:t>Constriction </a:t>
            </a:r>
            <a:r>
              <a:rPr lang="en-US" sz="2800" dirty="0" smtClean="0"/>
              <a:t>of blood </a:t>
            </a:r>
            <a:r>
              <a:rPr lang="en-US" sz="2800" dirty="0"/>
              <a:t>vessels can also cause a </a:t>
            </a:r>
            <a:r>
              <a:rPr lang="en-US" sz="2800" dirty="0" smtClean="0"/>
              <a:t>stroke or heart attack. </a:t>
            </a:r>
            <a:r>
              <a:rPr lang="en-US" sz="2800" dirty="0"/>
              <a:t>An overdose of cocaine can cause breathing and heart problems that could result in death. </a:t>
            </a:r>
          </a:p>
        </p:txBody>
      </p:sp>
    </p:spTree>
  </p:cSld>
  <p:clrMapOvr>
    <a:masterClrMapping/>
  </p:clrMapOvr>
  <p:transition spd="med">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914400" y="-365125"/>
            <a:ext cx="8385175" cy="1431925"/>
          </a:xfrm>
        </p:spPr>
        <p:txBody>
          <a:bodyPr/>
          <a:lstStyle/>
          <a:p>
            <a:r>
              <a:rPr lang="en-US" dirty="0">
                <a:solidFill>
                  <a:srgbClr val="0066CC"/>
                </a:solidFill>
              </a:rPr>
              <a:t>Cocaine and Death Cont.</a:t>
            </a:r>
          </a:p>
        </p:txBody>
      </p:sp>
      <p:sp>
        <p:nvSpPr>
          <p:cNvPr id="51203" name="Rectangle 3"/>
          <p:cNvSpPr>
            <a:spLocks noGrp="1" noRot="1" noChangeArrowheads="1"/>
          </p:cNvSpPr>
          <p:nvPr>
            <p:ph type="body" idx="1"/>
          </p:nvPr>
        </p:nvSpPr>
        <p:spPr>
          <a:xfrm>
            <a:off x="5403850" y="1143000"/>
            <a:ext cx="3740150" cy="4343400"/>
          </a:xfrm>
        </p:spPr>
        <p:txBody>
          <a:bodyPr/>
          <a:lstStyle/>
          <a:p>
            <a:r>
              <a:rPr lang="en-US" dirty="0"/>
              <a:t>Comedian John </a:t>
            </a:r>
            <a:r>
              <a:rPr lang="en-US" dirty="0" err="1"/>
              <a:t>Belushi</a:t>
            </a:r>
            <a:r>
              <a:rPr lang="en-US" dirty="0"/>
              <a:t> died from a cocaine/heroin overdose in 1982. </a:t>
            </a:r>
          </a:p>
          <a:p>
            <a:endParaRPr lang="en-US" dirty="0"/>
          </a:p>
          <a:p>
            <a:pPr>
              <a:buFont typeface="Wingdings" pitchFamily="2" charset="2"/>
              <a:buNone/>
            </a:pPr>
            <a:endParaRPr lang="en-US" dirty="0"/>
          </a:p>
        </p:txBody>
      </p:sp>
      <p:pic>
        <p:nvPicPr>
          <p:cNvPr id="51205" name="Picture 5" descr="Animal_House_Belushi_Toga">
            <a:hlinkClick r:id="rId2"/>
          </p:cNvPr>
          <p:cNvPicPr>
            <a:picLocks noChangeAspect="1" noChangeArrowheads="1"/>
          </p:cNvPicPr>
          <p:nvPr/>
        </p:nvPicPr>
        <p:blipFill>
          <a:blip r:embed="rId3" cstate="print"/>
          <a:srcRect/>
          <a:stretch>
            <a:fillRect/>
          </a:stretch>
        </p:blipFill>
        <p:spPr bwMode="auto">
          <a:xfrm>
            <a:off x="4953000" y="4191000"/>
            <a:ext cx="1674813" cy="2667000"/>
          </a:xfrm>
          <a:prstGeom prst="rect">
            <a:avLst/>
          </a:prstGeom>
          <a:noFill/>
        </p:spPr>
      </p:pic>
      <p:pic>
        <p:nvPicPr>
          <p:cNvPr id="51207" name="Picture 7" descr="0783229321"/>
          <p:cNvPicPr>
            <a:picLocks noChangeAspect="1" noChangeArrowheads="1"/>
          </p:cNvPicPr>
          <p:nvPr/>
        </p:nvPicPr>
        <p:blipFill>
          <a:blip r:embed="rId4" cstate="print"/>
          <a:srcRect/>
          <a:stretch>
            <a:fillRect/>
          </a:stretch>
        </p:blipFill>
        <p:spPr bwMode="auto">
          <a:xfrm>
            <a:off x="6699250" y="3733800"/>
            <a:ext cx="2444750" cy="3505200"/>
          </a:xfrm>
          <a:prstGeom prst="rect">
            <a:avLst/>
          </a:prstGeom>
          <a:noFill/>
        </p:spPr>
      </p:pic>
      <p:pic>
        <p:nvPicPr>
          <p:cNvPr id="20482" name="Picture 2" descr="http://i.dailymail.co.uk/i/pix/2012/02/12/article-2099990-11B0CAD2000005DC-74_964x992.jpg"/>
          <p:cNvPicPr>
            <a:picLocks noChangeAspect="1" noChangeArrowheads="1"/>
          </p:cNvPicPr>
          <p:nvPr/>
        </p:nvPicPr>
        <p:blipFill>
          <a:blip r:embed="rId5" cstate="print"/>
          <a:srcRect/>
          <a:stretch>
            <a:fillRect/>
          </a:stretch>
        </p:blipFill>
        <p:spPr bwMode="auto">
          <a:xfrm>
            <a:off x="-990600" y="2609849"/>
            <a:ext cx="4124325" cy="4248151"/>
          </a:xfrm>
          <a:prstGeom prst="rect">
            <a:avLst/>
          </a:prstGeom>
          <a:noFill/>
        </p:spPr>
      </p:pic>
      <p:pic>
        <p:nvPicPr>
          <p:cNvPr id="20484" name="Picture 4" descr="http://scrapetv.com/News/News%20Pages/Entertainment/images-11/whitney-houston-skinny-crack.jpg"/>
          <p:cNvPicPr>
            <a:picLocks noChangeAspect="1" noChangeArrowheads="1"/>
          </p:cNvPicPr>
          <p:nvPr/>
        </p:nvPicPr>
        <p:blipFill>
          <a:blip r:embed="rId6" cstate="print"/>
          <a:srcRect/>
          <a:stretch>
            <a:fillRect/>
          </a:stretch>
        </p:blipFill>
        <p:spPr bwMode="auto">
          <a:xfrm>
            <a:off x="1841500" y="587365"/>
            <a:ext cx="3333750" cy="3333750"/>
          </a:xfrm>
          <a:prstGeom prst="rect">
            <a:avLst/>
          </a:prstGeom>
          <a:noFill/>
        </p:spPr>
      </p:pic>
      <p:sp>
        <p:nvSpPr>
          <p:cNvPr id="8" name="TextBox 7"/>
          <p:cNvSpPr txBox="1"/>
          <p:nvPr/>
        </p:nvSpPr>
        <p:spPr>
          <a:xfrm>
            <a:off x="1289050" y="3441680"/>
            <a:ext cx="2362200" cy="3416320"/>
          </a:xfrm>
          <a:prstGeom prst="rect">
            <a:avLst/>
          </a:prstGeom>
          <a:noFill/>
        </p:spPr>
        <p:txBody>
          <a:bodyPr wrap="square" rtlCol="0">
            <a:spAutoFit/>
          </a:bodyPr>
          <a:lstStyle/>
          <a:p>
            <a:r>
              <a:rPr lang="en-US" dirty="0" smtClean="0"/>
              <a:t>Whitney Houston was a frequent cocaine addict .  There have been reports that it was in her system when she died.  There were also reports that prescription depressants and alcohol were in her system.  </a:t>
            </a:r>
            <a:endParaRPr lang="en-US" dirty="0"/>
          </a:p>
        </p:txBody>
      </p:sp>
    </p:spTree>
  </p:cSld>
  <p:clrMapOvr>
    <a:masterClrMapping/>
  </p:clrMapOvr>
  <p:transition spd="med">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en-US"/>
              <a:t>Crack</a:t>
            </a:r>
          </a:p>
        </p:txBody>
      </p:sp>
      <p:sp>
        <p:nvSpPr>
          <p:cNvPr id="53251" name="Rectangle 3"/>
          <p:cNvSpPr>
            <a:spLocks noGrp="1" noRot="1" noChangeArrowheads="1"/>
          </p:cNvSpPr>
          <p:nvPr>
            <p:ph type="body" idx="1"/>
          </p:nvPr>
        </p:nvSpPr>
        <p:spPr/>
        <p:txBody>
          <a:bodyPr/>
          <a:lstStyle/>
          <a:p>
            <a:r>
              <a:rPr lang="en-US"/>
              <a:t>Approximately 100 years after cocaine entered into use, a new variation of the substance emerged. This substance, crack, became enormously popular in the mid-1980s due in part to its almost </a:t>
            </a:r>
            <a:r>
              <a:rPr lang="en-US">
                <a:solidFill>
                  <a:schemeClr val="folHlink"/>
                </a:solidFill>
              </a:rPr>
              <a:t>immediate high</a:t>
            </a:r>
            <a:r>
              <a:rPr lang="en-US"/>
              <a:t> and the fact that it is inexpensive to produce and buy compared to cocaine. </a:t>
            </a:r>
          </a:p>
        </p:txBody>
      </p:sp>
      <p:grpSp>
        <p:nvGrpSpPr>
          <p:cNvPr id="53274" name="SMARTInkShape-Group12"/>
          <p:cNvGrpSpPr/>
          <p:nvPr/>
        </p:nvGrpSpPr>
        <p:grpSpPr>
          <a:xfrm>
            <a:off x="3326276" y="984045"/>
            <a:ext cx="1938670" cy="623300"/>
            <a:chOff x="3326276" y="984045"/>
            <a:chExt cx="1938670" cy="623300"/>
          </a:xfrm>
        </p:grpSpPr>
        <p:sp>
          <p:nvSpPr>
            <p:cNvPr id="53264" name="SMARTInkShape-91"/>
            <p:cNvSpPr/>
            <p:nvPr/>
          </p:nvSpPr>
          <p:spPr bwMode="auto">
            <a:xfrm>
              <a:off x="5057775" y="1371600"/>
              <a:ext cx="207171" cy="28576"/>
            </a:xfrm>
            <a:custGeom>
              <a:avLst/>
              <a:gdLst/>
              <a:ahLst/>
              <a:cxnLst/>
              <a:rect l="0" t="0" r="0" b="0"/>
              <a:pathLst>
                <a:path w="207171" h="28576">
                  <a:moveTo>
                    <a:pt x="0" y="0"/>
                  </a:moveTo>
                  <a:lnTo>
                    <a:pt x="30883" y="0"/>
                  </a:lnTo>
                  <a:lnTo>
                    <a:pt x="66301" y="794"/>
                  </a:lnTo>
                  <a:lnTo>
                    <a:pt x="100695" y="4909"/>
                  </a:lnTo>
                  <a:lnTo>
                    <a:pt x="134455" y="6702"/>
                  </a:lnTo>
                  <a:lnTo>
                    <a:pt x="164054" y="10849"/>
                  </a:lnTo>
                  <a:lnTo>
                    <a:pt x="207170" y="285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65" name="SMARTInkShape-92"/>
            <p:cNvSpPr/>
            <p:nvPr/>
          </p:nvSpPr>
          <p:spPr bwMode="auto">
            <a:xfrm>
              <a:off x="5122561" y="1121569"/>
              <a:ext cx="42370" cy="452583"/>
            </a:xfrm>
            <a:custGeom>
              <a:avLst/>
              <a:gdLst/>
              <a:ahLst/>
              <a:cxnLst/>
              <a:rect l="0" t="0" r="0" b="0"/>
              <a:pathLst>
                <a:path w="42370" h="452583">
                  <a:moveTo>
                    <a:pt x="20939" y="0"/>
                  </a:moveTo>
                  <a:lnTo>
                    <a:pt x="23056" y="14121"/>
                  </a:lnTo>
                  <a:lnTo>
                    <a:pt x="27091" y="42829"/>
                  </a:lnTo>
                  <a:lnTo>
                    <a:pt x="25526" y="65602"/>
                  </a:lnTo>
                  <a:lnTo>
                    <a:pt x="22977" y="92656"/>
                  </a:lnTo>
                  <a:lnTo>
                    <a:pt x="21845" y="117910"/>
                  </a:lnTo>
                  <a:lnTo>
                    <a:pt x="19224" y="142362"/>
                  </a:lnTo>
                  <a:lnTo>
                    <a:pt x="15415" y="167253"/>
                  </a:lnTo>
                  <a:lnTo>
                    <a:pt x="11075" y="194191"/>
                  </a:lnTo>
                  <a:lnTo>
                    <a:pt x="8618" y="219922"/>
                  </a:lnTo>
                  <a:lnTo>
                    <a:pt x="6732" y="244587"/>
                  </a:lnTo>
                  <a:lnTo>
                    <a:pt x="3248" y="268778"/>
                  </a:lnTo>
                  <a:lnTo>
                    <a:pt x="1170" y="292759"/>
                  </a:lnTo>
                  <a:lnTo>
                    <a:pt x="0" y="326456"/>
                  </a:lnTo>
                  <a:lnTo>
                    <a:pt x="1770" y="356548"/>
                  </a:lnTo>
                  <a:lnTo>
                    <a:pt x="5687" y="391369"/>
                  </a:lnTo>
                  <a:lnTo>
                    <a:pt x="16280" y="425293"/>
                  </a:lnTo>
                  <a:lnTo>
                    <a:pt x="22135" y="446811"/>
                  </a:lnTo>
                  <a:lnTo>
                    <a:pt x="26233" y="452582"/>
                  </a:lnTo>
                  <a:lnTo>
                    <a:pt x="42369" y="45005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66" name="SMARTInkShape-93"/>
            <p:cNvSpPr/>
            <p:nvPr/>
          </p:nvSpPr>
          <p:spPr bwMode="auto">
            <a:xfrm>
              <a:off x="4643857" y="1235062"/>
              <a:ext cx="392489" cy="329420"/>
            </a:xfrm>
            <a:custGeom>
              <a:avLst/>
              <a:gdLst/>
              <a:ahLst/>
              <a:cxnLst/>
              <a:rect l="0" t="0" r="0" b="0"/>
              <a:pathLst>
                <a:path w="392489" h="329420">
                  <a:moveTo>
                    <a:pt x="149599" y="50813"/>
                  </a:moveTo>
                  <a:lnTo>
                    <a:pt x="149599" y="85832"/>
                  </a:lnTo>
                  <a:lnTo>
                    <a:pt x="149599" y="115597"/>
                  </a:lnTo>
                  <a:lnTo>
                    <a:pt x="148806" y="117021"/>
                  </a:lnTo>
                  <a:lnTo>
                    <a:pt x="147483" y="117177"/>
                  </a:lnTo>
                  <a:lnTo>
                    <a:pt x="145807" y="116487"/>
                  </a:lnTo>
                  <a:lnTo>
                    <a:pt x="144690" y="114439"/>
                  </a:lnTo>
                  <a:lnTo>
                    <a:pt x="137742" y="80205"/>
                  </a:lnTo>
                  <a:lnTo>
                    <a:pt x="133675" y="50974"/>
                  </a:lnTo>
                  <a:lnTo>
                    <a:pt x="121671" y="18477"/>
                  </a:lnTo>
                  <a:lnTo>
                    <a:pt x="113110" y="6544"/>
                  </a:lnTo>
                  <a:lnTo>
                    <a:pt x="108604" y="2250"/>
                  </a:lnTo>
                  <a:lnTo>
                    <a:pt x="103219" y="181"/>
                  </a:lnTo>
                  <a:lnTo>
                    <a:pt x="90886" y="0"/>
                  </a:lnTo>
                  <a:lnTo>
                    <a:pt x="79583" y="4681"/>
                  </a:lnTo>
                  <a:lnTo>
                    <a:pt x="59392" y="20622"/>
                  </a:lnTo>
                  <a:lnTo>
                    <a:pt x="40911" y="44761"/>
                  </a:lnTo>
                  <a:lnTo>
                    <a:pt x="28794" y="74576"/>
                  </a:lnTo>
                  <a:lnTo>
                    <a:pt x="21201" y="101510"/>
                  </a:lnTo>
                  <a:lnTo>
                    <a:pt x="13924" y="131716"/>
                  </a:lnTo>
                  <a:lnTo>
                    <a:pt x="6741" y="163684"/>
                  </a:lnTo>
                  <a:lnTo>
                    <a:pt x="1702" y="193265"/>
                  </a:lnTo>
                  <a:lnTo>
                    <a:pt x="0" y="227912"/>
                  </a:lnTo>
                  <a:lnTo>
                    <a:pt x="5367" y="257687"/>
                  </a:lnTo>
                  <a:lnTo>
                    <a:pt x="16384" y="289869"/>
                  </a:lnTo>
                  <a:lnTo>
                    <a:pt x="27225" y="308970"/>
                  </a:lnTo>
                  <a:lnTo>
                    <a:pt x="38061" y="318478"/>
                  </a:lnTo>
                  <a:lnTo>
                    <a:pt x="44284" y="322125"/>
                  </a:lnTo>
                  <a:lnTo>
                    <a:pt x="57549" y="324061"/>
                  </a:lnTo>
                  <a:lnTo>
                    <a:pt x="71382" y="321482"/>
                  </a:lnTo>
                  <a:lnTo>
                    <a:pt x="85467" y="315043"/>
                  </a:lnTo>
                  <a:lnTo>
                    <a:pt x="97548" y="300540"/>
                  </a:lnTo>
                  <a:lnTo>
                    <a:pt x="111158" y="272179"/>
                  </a:lnTo>
                  <a:lnTo>
                    <a:pt x="117433" y="250004"/>
                  </a:lnTo>
                  <a:lnTo>
                    <a:pt x="122868" y="218982"/>
                  </a:lnTo>
                  <a:lnTo>
                    <a:pt x="125812" y="192494"/>
                  </a:lnTo>
                  <a:lnTo>
                    <a:pt x="129587" y="157616"/>
                  </a:lnTo>
                  <a:lnTo>
                    <a:pt x="133615" y="124262"/>
                  </a:lnTo>
                  <a:lnTo>
                    <a:pt x="134809" y="92155"/>
                  </a:lnTo>
                  <a:lnTo>
                    <a:pt x="133046" y="61739"/>
                  </a:lnTo>
                  <a:lnTo>
                    <a:pt x="129132" y="41506"/>
                  </a:lnTo>
                  <a:lnTo>
                    <a:pt x="128811" y="41433"/>
                  </a:lnTo>
                  <a:lnTo>
                    <a:pt x="128252" y="68226"/>
                  </a:lnTo>
                  <a:lnTo>
                    <a:pt x="128193" y="96277"/>
                  </a:lnTo>
                  <a:lnTo>
                    <a:pt x="128176" y="124697"/>
                  </a:lnTo>
                  <a:lnTo>
                    <a:pt x="131962" y="157018"/>
                  </a:lnTo>
                  <a:lnTo>
                    <a:pt x="134320" y="187938"/>
                  </a:lnTo>
                  <a:lnTo>
                    <a:pt x="138810" y="217208"/>
                  </a:lnTo>
                  <a:lnTo>
                    <a:pt x="145168" y="245989"/>
                  </a:lnTo>
                  <a:lnTo>
                    <a:pt x="155871" y="278417"/>
                  </a:lnTo>
                  <a:lnTo>
                    <a:pt x="173710" y="311936"/>
                  </a:lnTo>
                  <a:lnTo>
                    <a:pt x="183069" y="321120"/>
                  </a:lnTo>
                  <a:lnTo>
                    <a:pt x="188581" y="322299"/>
                  </a:lnTo>
                  <a:lnTo>
                    <a:pt x="201056" y="319375"/>
                  </a:lnTo>
                  <a:lnTo>
                    <a:pt x="210304" y="312784"/>
                  </a:lnTo>
                  <a:lnTo>
                    <a:pt x="217061" y="303770"/>
                  </a:lnTo>
                  <a:lnTo>
                    <a:pt x="225326" y="282132"/>
                  </a:lnTo>
                  <a:lnTo>
                    <a:pt x="230352" y="256544"/>
                  </a:lnTo>
                  <a:lnTo>
                    <a:pt x="233851" y="222278"/>
                  </a:lnTo>
                  <a:lnTo>
                    <a:pt x="238680" y="192017"/>
                  </a:lnTo>
                  <a:lnTo>
                    <a:pt x="241346" y="159150"/>
                  </a:lnTo>
                  <a:lnTo>
                    <a:pt x="242135" y="128068"/>
                  </a:lnTo>
                  <a:lnTo>
                    <a:pt x="242370" y="98751"/>
                  </a:lnTo>
                  <a:lnTo>
                    <a:pt x="240339" y="64279"/>
                  </a:lnTo>
                  <a:lnTo>
                    <a:pt x="235411" y="37177"/>
                  </a:lnTo>
                  <a:lnTo>
                    <a:pt x="235336" y="71928"/>
                  </a:lnTo>
                  <a:lnTo>
                    <a:pt x="236123" y="95916"/>
                  </a:lnTo>
                  <a:lnTo>
                    <a:pt x="239119" y="119807"/>
                  </a:lnTo>
                  <a:lnTo>
                    <a:pt x="240979" y="147887"/>
                  </a:lnTo>
                  <a:lnTo>
                    <a:pt x="242600" y="176507"/>
                  </a:lnTo>
                  <a:lnTo>
                    <a:pt x="247975" y="211263"/>
                  </a:lnTo>
                  <a:lnTo>
                    <a:pt x="253801" y="244757"/>
                  </a:lnTo>
                  <a:lnTo>
                    <a:pt x="258289" y="278212"/>
                  </a:lnTo>
                  <a:lnTo>
                    <a:pt x="263802" y="311094"/>
                  </a:lnTo>
                  <a:lnTo>
                    <a:pt x="257740" y="276439"/>
                  </a:lnTo>
                  <a:lnTo>
                    <a:pt x="252041" y="244547"/>
                  </a:lnTo>
                  <a:lnTo>
                    <a:pt x="250092" y="209790"/>
                  </a:lnTo>
                  <a:lnTo>
                    <a:pt x="249706" y="175967"/>
                  </a:lnTo>
                  <a:lnTo>
                    <a:pt x="253432" y="140548"/>
                  </a:lnTo>
                  <a:lnTo>
                    <a:pt x="259563" y="111268"/>
                  </a:lnTo>
                  <a:lnTo>
                    <a:pt x="273656" y="81628"/>
                  </a:lnTo>
                  <a:lnTo>
                    <a:pt x="283900" y="68763"/>
                  </a:lnTo>
                  <a:lnTo>
                    <a:pt x="300517" y="56837"/>
                  </a:lnTo>
                  <a:lnTo>
                    <a:pt x="310865" y="53490"/>
                  </a:lnTo>
                  <a:lnTo>
                    <a:pt x="322873" y="56236"/>
                  </a:lnTo>
                  <a:lnTo>
                    <a:pt x="342400" y="67142"/>
                  </a:lnTo>
                  <a:lnTo>
                    <a:pt x="351276" y="82110"/>
                  </a:lnTo>
                  <a:lnTo>
                    <a:pt x="355141" y="113003"/>
                  </a:lnTo>
                  <a:lnTo>
                    <a:pt x="356286" y="144734"/>
                  </a:lnTo>
                  <a:lnTo>
                    <a:pt x="356625" y="174244"/>
                  </a:lnTo>
                  <a:lnTo>
                    <a:pt x="360518" y="203096"/>
                  </a:lnTo>
                  <a:lnTo>
                    <a:pt x="362906" y="231753"/>
                  </a:lnTo>
                  <a:lnTo>
                    <a:pt x="365581" y="255056"/>
                  </a:lnTo>
                  <a:lnTo>
                    <a:pt x="371550" y="288600"/>
                  </a:lnTo>
                  <a:lnTo>
                    <a:pt x="378347" y="309387"/>
                  </a:lnTo>
                  <a:lnTo>
                    <a:pt x="392488" y="3294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67" name="SMARTInkShape-94"/>
            <p:cNvSpPr/>
            <p:nvPr/>
          </p:nvSpPr>
          <p:spPr bwMode="auto">
            <a:xfrm>
              <a:off x="4532166" y="1024908"/>
              <a:ext cx="54123" cy="582437"/>
            </a:xfrm>
            <a:custGeom>
              <a:avLst/>
              <a:gdLst/>
              <a:ahLst/>
              <a:cxnLst/>
              <a:rect l="0" t="0" r="0" b="0"/>
              <a:pathLst>
                <a:path w="54123" h="582437">
                  <a:moveTo>
                    <a:pt x="4115" y="3792"/>
                  </a:moveTo>
                  <a:lnTo>
                    <a:pt x="323" y="0"/>
                  </a:lnTo>
                  <a:lnTo>
                    <a:pt x="0" y="1264"/>
                  </a:lnTo>
                  <a:lnTo>
                    <a:pt x="3067" y="26752"/>
                  </a:lnTo>
                  <a:lnTo>
                    <a:pt x="3805" y="59278"/>
                  </a:lnTo>
                  <a:lnTo>
                    <a:pt x="4023" y="89024"/>
                  </a:lnTo>
                  <a:lnTo>
                    <a:pt x="4088" y="122179"/>
                  </a:lnTo>
                  <a:lnTo>
                    <a:pt x="4103" y="148484"/>
                  </a:lnTo>
                  <a:lnTo>
                    <a:pt x="4110" y="176049"/>
                  </a:lnTo>
                  <a:lnTo>
                    <a:pt x="4113" y="204176"/>
                  </a:lnTo>
                  <a:lnTo>
                    <a:pt x="4114" y="233345"/>
                  </a:lnTo>
                  <a:lnTo>
                    <a:pt x="4114" y="264830"/>
                  </a:lnTo>
                  <a:lnTo>
                    <a:pt x="4115" y="297344"/>
                  </a:lnTo>
                  <a:lnTo>
                    <a:pt x="4909" y="329522"/>
                  </a:lnTo>
                  <a:lnTo>
                    <a:pt x="7907" y="359698"/>
                  </a:lnTo>
                  <a:lnTo>
                    <a:pt x="9770" y="388985"/>
                  </a:lnTo>
                  <a:lnTo>
                    <a:pt x="11391" y="417083"/>
                  </a:lnTo>
                  <a:lnTo>
                    <a:pt x="14757" y="442800"/>
                  </a:lnTo>
                  <a:lnTo>
                    <a:pt x="17323" y="475798"/>
                  </a:lnTo>
                  <a:lnTo>
                    <a:pt x="21875" y="505684"/>
                  </a:lnTo>
                  <a:lnTo>
                    <a:pt x="26409" y="537730"/>
                  </a:lnTo>
                  <a:lnTo>
                    <a:pt x="36712" y="560170"/>
                  </a:lnTo>
                  <a:lnTo>
                    <a:pt x="37752" y="565211"/>
                  </a:lnTo>
                  <a:lnTo>
                    <a:pt x="54122" y="5824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68" name="SMARTInkShape-95"/>
            <p:cNvSpPr/>
            <p:nvPr/>
          </p:nvSpPr>
          <p:spPr bwMode="auto">
            <a:xfrm>
              <a:off x="4315119" y="1270819"/>
              <a:ext cx="199732" cy="282374"/>
            </a:xfrm>
            <a:custGeom>
              <a:avLst/>
              <a:gdLst/>
              <a:ahLst/>
              <a:cxnLst/>
              <a:rect l="0" t="0" r="0" b="0"/>
              <a:pathLst>
                <a:path w="199732" h="282374">
                  <a:moveTo>
                    <a:pt x="6850" y="7912"/>
                  </a:moveTo>
                  <a:lnTo>
                    <a:pt x="6850" y="4120"/>
                  </a:lnTo>
                  <a:lnTo>
                    <a:pt x="6850" y="37043"/>
                  </a:lnTo>
                  <a:lnTo>
                    <a:pt x="6850" y="69460"/>
                  </a:lnTo>
                  <a:lnTo>
                    <a:pt x="3058" y="101643"/>
                  </a:lnTo>
                  <a:lnTo>
                    <a:pt x="699" y="131287"/>
                  </a:lnTo>
                  <a:lnTo>
                    <a:pt x="0" y="160179"/>
                  </a:lnTo>
                  <a:lnTo>
                    <a:pt x="558" y="193477"/>
                  </a:lnTo>
                  <a:lnTo>
                    <a:pt x="5372" y="225571"/>
                  </a:lnTo>
                  <a:lnTo>
                    <a:pt x="5865" y="231599"/>
                  </a:lnTo>
                  <a:lnTo>
                    <a:pt x="7780" y="236412"/>
                  </a:lnTo>
                  <a:lnTo>
                    <a:pt x="14143" y="243876"/>
                  </a:lnTo>
                  <a:lnTo>
                    <a:pt x="18855" y="245390"/>
                  </a:lnTo>
                  <a:lnTo>
                    <a:pt x="30442" y="244956"/>
                  </a:lnTo>
                  <a:lnTo>
                    <a:pt x="41412" y="237884"/>
                  </a:lnTo>
                  <a:lnTo>
                    <a:pt x="50786" y="226803"/>
                  </a:lnTo>
                  <a:lnTo>
                    <a:pt x="65895" y="193312"/>
                  </a:lnTo>
                  <a:lnTo>
                    <a:pt x="75016" y="164214"/>
                  </a:lnTo>
                  <a:lnTo>
                    <a:pt x="79758" y="128716"/>
                  </a:lnTo>
                  <a:lnTo>
                    <a:pt x="83750" y="100591"/>
                  </a:lnTo>
                  <a:lnTo>
                    <a:pt x="87050" y="67916"/>
                  </a:lnTo>
                  <a:lnTo>
                    <a:pt x="90938" y="32306"/>
                  </a:lnTo>
                  <a:lnTo>
                    <a:pt x="92431" y="0"/>
                  </a:lnTo>
                  <a:lnTo>
                    <a:pt x="92479" y="256"/>
                  </a:lnTo>
                  <a:lnTo>
                    <a:pt x="86416" y="30553"/>
                  </a:lnTo>
                  <a:lnTo>
                    <a:pt x="85869" y="54752"/>
                  </a:lnTo>
                  <a:lnTo>
                    <a:pt x="85626" y="83499"/>
                  </a:lnTo>
                  <a:lnTo>
                    <a:pt x="85489" y="117532"/>
                  </a:lnTo>
                  <a:lnTo>
                    <a:pt x="86242" y="147725"/>
                  </a:lnTo>
                  <a:lnTo>
                    <a:pt x="90345" y="176779"/>
                  </a:lnTo>
                  <a:lnTo>
                    <a:pt x="92708" y="204702"/>
                  </a:lnTo>
                  <a:lnTo>
                    <a:pt x="99670" y="229204"/>
                  </a:lnTo>
                  <a:lnTo>
                    <a:pt x="122551" y="263408"/>
                  </a:lnTo>
                  <a:lnTo>
                    <a:pt x="138763" y="279671"/>
                  </a:lnTo>
                  <a:lnTo>
                    <a:pt x="142417" y="281953"/>
                  </a:lnTo>
                  <a:lnTo>
                    <a:pt x="154943" y="282373"/>
                  </a:lnTo>
                  <a:lnTo>
                    <a:pt x="170301" y="279120"/>
                  </a:lnTo>
                  <a:lnTo>
                    <a:pt x="199731" y="2650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69" name="SMARTInkShape-96"/>
            <p:cNvSpPr/>
            <p:nvPr/>
          </p:nvSpPr>
          <p:spPr bwMode="auto">
            <a:xfrm>
              <a:off x="4021931" y="1221581"/>
              <a:ext cx="235745" cy="357189"/>
            </a:xfrm>
            <a:custGeom>
              <a:avLst/>
              <a:gdLst/>
              <a:ahLst/>
              <a:cxnLst/>
              <a:rect l="0" t="0" r="0" b="0"/>
              <a:pathLst>
                <a:path w="235745" h="357189">
                  <a:moveTo>
                    <a:pt x="0" y="0"/>
                  </a:moveTo>
                  <a:lnTo>
                    <a:pt x="0" y="3793"/>
                  </a:lnTo>
                  <a:lnTo>
                    <a:pt x="7276" y="38609"/>
                  </a:lnTo>
                  <a:lnTo>
                    <a:pt x="11857" y="68149"/>
                  </a:lnTo>
                  <a:lnTo>
                    <a:pt x="14361" y="97363"/>
                  </a:lnTo>
                  <a:lnTo>
                    <a:pt x="18984" y="126921"/>
                  </a:lnTo>
                  <a:lnTo>
                    <a:pt x="20706" y="159667"/>
                  </a:lnTo>
                  <a:lnTo>
                    <a:pt x="21217" y="189831"/>
                  </a:lnTo>
                  <a:lnTo>
                    <a:pt x="21368" y="218877"/>
                  </a:lnTo>
                  <a:lnTo>
                    <a:pt x="21413" y="249179"/>
                  </a:lnTo>
                  <a:lnTo>
                    <a:pt x="21423" y="274259"/>
                  </a:lnTo>
                  <a:lnTo>
                    <a:pt x="21429" y="303777"/>
                  </a:lnTo>
                  <a:lnTo>
                    <a:pt x="21431" y="337612"/>
                  </a:lnTo>
                  <a:lnTo>
                    <a:pt x="21432" y="348407"/>
                  </a:lnTo>
                  <a:lnTo>
                    <a:pt x="19315" y="313090"/>
                  </a:lnTo>
                  <a:lnTo>
                    <a:pt x="15777" y="285384"/>
                  </a:lnTo>
                  <a:lnTo>
                    <a:pt x="14729" y="254950"/>
                  </a:lnTo>
                  <a:lnTo>
                    <a:pt x="14418" y="222914"/>
                  </a:lnTo>
                  <a:lnTo>
                    <a:pt x="14327" y="191197"/>
                  </a:lnTo>
                  <a:lnTo>
                    <a:pt x="14299" y="158780"/>
                  </a:lnTo>
                  <a:lnTo>
                    <a:pt x="18082" y="123175"/>
                  </a:lnTo>
                  <a:lnTo>
                    <a:pt x="24232" y="92941"/>
                  </a:lnTo>
                  <a:lnTo>
                    <a:pt x="31081" y="74017"/>
                  </a:lnTo>
                  <a:lnTo>
                    <a:pt x="41929" y="55798"/>
                  </a:lnTo>
                  <a:lnTo>
                    <a:pt x="50650" y="48612"/>
                  </a:lnTo>
                  <a:lnTo>
                    <a:pt x="55198" y="46695"/>
                  </a:lnTo>
                  <a:lnTo>
                    <a:pt x="59024" y="47799"/>
                  </a:lnTo>
                  <a:lnTo>
                    <a:pt x="62368" y="50916"/>
                  </a:lnTo>
                  <a:lnTo>
                    <a:pt x="77231" y="80613"/>
                  </a:lnTo>
                  <a:lnTo>
                    <a:pt x="88957" y="114084"/>
                  </a:lnTo>
                  <a:lnTo>
                    <a:pt x="92504" y="141136"/>
                  </a:lnTo>
                  <a:lnTo>
                    <a:pt x="97435" y="169259"/>
                  </a:lnTo>
                  <a:lnTo>
                    <a:pt x="99249" y="197700"/>
                  </a:lnTo>
                  <a:lnTo>
                    <a:pt x="99786" y="227823"/>
                  </a:lnTo>
                  <a:lnTo>
                    <a:pt x="99912" y="252861"/>
                  </a:lnTo>
                  <a:lnTo>
                    <a:pt x="99983" y="286148"/>
                  </a:lnTo>
                  <a:lnTo>
                    <a:pt x="100010" y="315278"/>
                  </a:lnTo>
                  <a:lnTo>
                    <a:pt x="100805" y="316548"/>
                  </a:lnTo>
                  <a:lnTo>
                    <a:pt x="102128" y="316601"/>
                  </a:lnTo>
                  <a:lnTo>
                    <a:pt x="103804" y="315842"/>
                  </a:lnTo>
                  <a:lnTo>
                    <a:pt x="109956" y="295813"/>
                  </a:lnTo>
                  <a:lnTo>
                    <a:pt x="113013" y="268535"/>
                  </a:lnTo>
                  <a:lnTo>
                    <a:pt x="113919" y="236552"/>
                  </a:lnTo>
                  <a:lnTo>
                    <a:pt x="117980" y="201941"/>
                  </a:lnTo>
                  <a:lnTo>
                    <a:pt x="124210" y="166550"/>
                  </a:lnTo>
                  <a:lnTo>
                    <a:pt x="127291" y="130928"/>
                  </a:lnTo>
                  <a:lnTo>
                    <a:pt x="131996" y="99031"/>
                  </a:lnTo>
                  <a:lnTo>
                    <a:pt x="138417" y="69471"/>
                  </a:lnTo>
                  <a:lnTo>
                    <a:pt x="149139" y="40604"/>
                  </a:lnTo>
                  <a:lnTo>
                    <a:pt x="154785" y="23320"/>
                  </a:lnTo>
                  <a:lnTo>
                    <a:pt x="157165" y="20309"/>
                  </a:lnTo>
                  <a:lnTo>
                    <a:pt x="164043" y="16964"/>
                  </a:lnTo>
                  <a:lnTo>
                    <a:pt x="172391" y="17594"/>
                  </a:lnTo>
                  <a:lnTo>
                    <a:pt x="176840" y="18873"/>
                  </a:lnTo>
                  <a:lnTo>
                    <a:pt x="186016" y="30878"/>
                  </a:lnTo>
                  <a:lnTo>
                    <a:pt x="193799" y="47855"/>
                  </a:lnTo>
                  <a:lnTo>
                    <a:pt x="200912" y="82390"/>
                  </a:lnTo>
                  <a:lnTo>
                    <a:pt x="205315" y="113312"/>
                  </a:lnTo>
                  <a:lnTo>
                    <a:pt x="206620" y="144699"/>
                  </a:lnTo>
                  <a:lnTo>
                    <a:pt x="207006" y="179134"/>
                  </a:lnTo>
                  <a:lnTo>
                    <a:pt x="209237" y="214473"/>
                  </a:lnTo>
                  <a:lnTo>
                    <a:pt x="212809" y="247962"/>
                  </a:lnTo>
                  <a:lnTo>
                    <a:pt x="213867" y="277993"/>
                  </a:lnTo>
                  <a:lnTo>
                    <a:pt x="218017" y="312793"/>
                  </a:lnTo>
                  <a:lnTo>
                    <a:pt x="226658" y="345609"/>
                  </a:lnTo>
                  <a:lnTo>
                    <a:pt x="227305" y="349468"/>
                  </a:lnTo>
                  <a:lnTo>
                    <a:pt x="228531" y="352042"/>
                  </a:lnTo>
                  <a:lnTo>
                    <a:pt x="235744" y="35718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70" name="SMARTInkShape-97"/>
            <p:cNvSpPr/>
            <p:nvPr/>
          </p:nvSpPr>
          <p:spPr bwMode="auto">
            <a:xfrm>
              <a:off x="3914775" y="1221581"/>
              <a:ext cx="1" cy="14289"/>
            </a:xfrm>
            <a:custGeom>
              <a:avLst/>
              <a:gdLst/>
              <a:ahLst/>
              <a:cxnLst/>
              <a:rect l="0" t="0" r="0" b="0"/>
              <a:pathLst>
                <a:path w="1" h="14289">
                  <a:moveTo>
                    <a:pt x="0" y="14288"/>
                  </a:moveTo>
                  <a:lnTo>
                    <a:pt x="0" y="0"/>
                  </a:lnTo>
                </a:path>
              </a:pathLst>
            </a:cu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71" name="SMARTInkShape-98"/>
            <p:cNvSpPr/>
            <p:nvPr/>
          </p:nvSpPr>
          <p:spPr bwMode="auto">
            <a:xfrm>
              <a:off x="3693319" y="1283576"/>
              <a:ext cx="271463" cy="268382"/>
            </a:xfrm>
            <a:custGeom>
              <a:avLst/>
              <a:gdLst/>
              <a:ahLst/>
              <a:cxnLst/>
              <a:rect l="0" t="0" r="0" b="0"/>
              <a:pathLst>
                <a:path w="271463" h="268382">
                  <a:moveTo>
                    <a:pt x="0" y="123743"/>
                  </a:moveTo>
                  <a:lnTo>
                    <a:pt x="0" y="112366"/>
                  </a:lnTo>
                  <a:lnTo>
                    <a:pt x="4233" y="102547"/>
                  </a:lnTo>
                  <a:lnTo>
                    <a:pt x="19886" y="83308"/>
                  </a:lnTo>
                  <a:lnTo>
                    <a:pt x="50743" y="59455"/>
                  </a:lnTo>
                  <a:lnTo>
                    <a:pt x="78727" y="40400"/>
                  </a:lnTo>
                  <a:lnTo>
                    <a:pt x="112094" y="22143"/>
                  </a:lnTo>
                  <a:lnTo>
                    <a:pt x="144556" y="10070"/>
                  </a:lnTo>
                  <a:lnTo>
                    <a:pt x="174064" y="2485"/>
                  </a:lnTo>
                  <a:lnTo>
                    <a:pt x="194837" y="0"/>
                  </a:lnTo>
                  <a:lnTo>
                    <a:pt x="212007" y="4188"/>
                  </a:lnTo>
                  <a:lnTo>
                    <a:pt x="223342" y="13457"/>
                  </a:lnTo>
                  <a:lnTo>
                    <a:pt x="237086" y="38811"/>
                  </a:lnTo>
                  <a:lnTo>
                    <a:pt x="241168" y="67269"/>
                  </a:lnTo>
                  <a:lnTo>
                    <a:pt x="242378" y="97044"/>
                  </a:lnTo>
                  <a:lnTo>
                    <a:pt x="247696" y="129846"/>
                  </a:lnTo>
                  <a:lnTo>
                    <a:pt x="249570" y="161373"/>
                  </a:lnTo>
                  <a:lnTo>
                    <a:pt x="252011" y="192836"/>
                  </a:lnTo>
                  <a:lnTo>
                    <a:pt x="255645" y="225971"/>
                  </a:lnTo>
                  <a:lnTo>
                    <a:pt x="258838" y="248754"/>
                  </a:lnTo>
                  <a:lnTo>
                    <a:pt x="264811" y="263441"/>
                  </a:lnTo>
                  <a:lnTo>
                    <a:pt x="268506" y="268381"/>
                  </a:lnTo>
                  <a:lnTo>
                    <a:pt x="271462" y="2666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72" name="SMARTInkShape-99"/>
            <p:cNvSpPr/>
            <p:nvPr/>
          </p:nvSpPr>
          <p:spPr bwMode="auto">
            <a:xfrm>
              <a:off x="3793465" y="985838"/>
              <a:ext cx="35586" cy="607219"/>
            </a:xfrm>
            <a:custGeom>
              <a:avLst/>
              <a:gdLst/>
              <a:ahLst/>
              <a:cxnLst/>
              <a:rect l="0" t="0" r="0" b="0"/>
              <a:pathLst>
                <a:path w="35586" h="607219">
                  <a:moveTo>
                    <a:pt x="7010" y="0"/>
                  </a:moveTo>
                  <a:lnTo>
                    <a:pt x="7804" y="7290"/>
                  </a:lnTo>
                  <a:lnTo>
                    <a:pt x="12664" y="38481"/>
                  </a:lnTo>
                  <a:lnTo>
                    <a:pt x="13492" y="63934"/>
                  </a:lnTo>
                  <a:lnTo>
                    <a:pt x="13958" y="96907"/>
                  </a:lnTo>
                  <a:lnTo>
                    <a:pt x="13302" y="131459"/>
                  </a:lnTo>
                  <a:lnTo>
                    <a:pt x="9227" y="166833"/>
                  </a:lnTo>
                  <a:lnTo>
                    <a:pt x="7995" y="190564"/>
                  </a:lnTo>
                  <a:lnTo>
                    <a:pt x="7448" y="216457"/>
                  </a:lnTo>
                  <a:lnTo>
                    <a:pt x="6411" y="243841"/>
                  </a:lnTo>
                  <a:lnTo>
                    <a:pt x="3304" y="271886"/>
                  </a:lnTo>
                  <a:lnTo>
                    <a:pt x="1394" y="298109"/>
                  </a:lnTo>
                  <a:lnTo>
                    <a:pt x="545" y="324580"/>
                  </a:lnTo>
                  <a:lnTo>
                    <a:pt x="168" y="354866"/>
                  </a:lnTo>
                  <a:lnTo>
                    <a:pt x="0" y="382614"/>
                  </a:lnTo>
                  <a:lnTo>
                    <a:pt x="720" y="408175"/>
                  </a:lnTo>
                  <a:lnTo>
                    <a:pt x="3685" y="432765"/>
                  </a:lnTo>
                  <a:lnTo>
                    <a:pt x="5532" y="456923"/>
                  </a:lnTo>
                  <a:lnTo>
                    <a:pt x="7147" y="480889"/>
                  </a:lnTo>
                  <a:lnTo>
                    <a:pt x="12519" y="515107"/>
                  </a:lnTo>
                  <a:lnTo>
                    <a:pt x="19138" y="542620"/>
                  </a:lnTo>
                  <a:lnTo>
                    <a:pt x="26368" y="578201"/>
                  </a:lnTo>
                  <a:lnTo>
                    <a:pt x="35585" y="60721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3273" name="SMARTInkShape-100"/>
            <p:cNvSpPr/>
            <p:nvPr/>
          </p:nvSpPr>
          <p:spPr bwMode="auto">
            <a:xfrm>
              <a:off x="3326276" y="984045"/>
              <a:ext cx="364827" cy="598570"/>
            </a:xfrm>
            <a:custGeom>
              <a:avLst/>
              <a:gdLst/>
              <a:ahLst/>
              <a:cxnLst/>
              <a:rect l="0" t="0" r="0" b="0"/>
              <a:pathLst>
                <a:path w="364827" h="598570">
                  <a:moveTo>
                    <a:pt x="295605" y="116093"/>
                  </a:moveTo>
                  <a:lnTo>
                    <a:pt x="291813" y="116093"/>
                  </a:lnTo>
                  <a:lnTo>
                    <a:pt x="290696" y="115299"/>
                  </a:lnTo>
                  <a:lnTo>
                    <a:pt x="289951" y="113976"/>
                  </a:lnTo>
                  <a:lnTo>
                    <a:pt x="289454" y="112300"/>
                  </a:lnTo>
                  <a:lnTo>
                    <a:pt x="288330" y="111183"/>
                  </a:lnTo>
                  <a:lnTo>
                    <a:pt x="282398" y="109243"/>
                  </a:lnTo>
                  <a:lnTo>
                    <a:pt x="250297" y="77897"/>
                  </a:lnTo>
                  <a:lnTo>
                    <a:pt x="222405" y="45123"/>
                  </a:lnTo>
                  <a:lnTo>
                    <a:pt x="190471" y="15044"/>
                  </a:lnTo>
                  <a:lnTo>
                    <a:pt x="160032" y="1927"/>
                  </a:lnTo>
                  <a:lnTo>
                    <a:pt x="141688" y="0"/>
                  </a:lnTo>
                  <a:lnTo>
                    <a:pt x="110509" y="5231"/>
                  </a:lnTo>
                  <a:lnTo>
                    <a:pt x="82213" y="14701"/>
                  </a:lnTo>
                  <a:lnTo>
                    <a:pt x="51741" y="35576"/>
                  </a:lnTo>
                  <a:lnTo>
                    <a:pt x="19713" y="63744"/>
                  </a:lnTo>
                  <a:lnTo>
                    <a:pt x="778" y="98434"/>
                  </a:lnTo>
                  <a:lnTo>
                    <a:pt x="0" y="112742"/>
                  </a:lnTo>
                  <a:lnTo>
                    <a:pt x="904" y="121003"/>
                  </a:lnTo>
                  <a:lnTo>
                    <a:pt x="8258" y="136531"/>
                  </a:lnTo>
                  <a:lnTo>
                    <a:pt x="28590" y="162110"/>
                  </a:lnTo>
                  <a:lnTo>
                    <a:pt x="46892" y="173736"/>
                  </a:lnTo>
                  <a:lnTo>
                    <a:pt x="75203" y="184776"/>
                  </a:lnTo>
                  <a:lnTo>
                    <a:pt x="110546" y="194600"/>
                  </a:lnTo>
                  <a:lnTo>
                    <a:pt x="140760" y="203912"/>
                  </a:lnTo>
                  <a:lnTo>
                    <a:pt x="172732" y="214609"/>
                  </a:lnTo>
                  <a:lnTo>
                    <a:pt x="202313" y="224922"/>
                  </a:lnTo>
                  <a:lnTo>
                    <a:pt x="231186" y="238032"/>
                  </a:lnTo>
                  <a:lnTo>
                    <a:pt x="259849" y="251971"/>
                  </a:lnTo>
                  <a:lnTo>
                    <a:pt x="286334" y="268271"/>
                  </a:lnTo>
                  <a:lnTo>
                    <a:pt x="318991" y="302114"/>
                  </a:lnTo>
                  <a:lnTo>
                    <a:pt x="341764" y="330461"/>
                  </a:lnTo>
                  <a:lnTo>
                    <a:pt x="357011" y="366131"/>
                  </a:lnTo>
                  <a:lnTo>
                    <a:pt x="364826" y="396817"/>
                  </a:lnTo>
                  <a:lnTo>
                    <a:pt x="364269" y="430251"/>
                  </a:lnTo>
                  <a:lnTo>
                    <a:pt x="361047" y="457331"/>
                  </a:lnTo>
                  <a:lnTo>
                    <a:pt x="353978" y="489633"/>
                  </a:lnTo>
                  <a:lnTo>
                    <a:pt x="337769" y="522283"/>
                  </a:lnTo>
                  <a:lnTo>
                    <a:pt x="319279" y="551663"/>
                  </a:lnTo>
                  <a:lnTo>
                    <a:pt x="300341" y="573900"/>
                  </a:lnTo>
                  <a:lnTo>
                    <a:pt x="276552" y="593206"/>
                  </a:lnTo>
                  <a:lnTo>
                    <a:pt x="260679" y="598018"/>
                  </a:lnTo>
                  <a:lnTo>
                    <a:pt x="241982" y="598569"/>
                  </a:lnTo>
                  <a:lnTo>
                    <a:pt x="218069" y="589954"/>
                  </a:lnTo>
                  <a:lnTo>
                    <a:pt x="185235" y="568215"/>
                  </a:lnTo>
                  <a:lnTo>
                    <a:pt x="159239" y="538011"/>
                  </a:lnTo>
                  <a:lnTo>
                    <a:pt x="139049" y="510804"/>
                  </a:lnTo>
                  <a:lnTo>
                    <a:pt x="123453" y="482634"/>
                  </a:lnTo>
                  <a:lnTo>
                    <a:pt x="113452" y="450211"/>
                  </a:lnTo>
                  <a:lnTo>
                    <a:pt x="108021" y="416196"/>
                  </a:lnTo>
                  <a:lnTo>
                    <a:pt x="102724" y="3804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Tree>
  </p:cSld>
  <p:clrMapOvr>
    <a:masterClrMapping/>
  </p:clrMapOvr>
  <p:transition spd="med">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en-US"/>
              <a:t>Crack Cont.</a:t>
            </a:r>
          </a:p>
        </p:txBody>
      </p:sp>
      <p:sp>
        <p:nvSpPr>
          <p:cNvPr id="55299" name="Rectangle 3"/>
          <p:cNvSpPr>
            <a:spLocks noGrp="1" noRot="1" noChangeArrowheads="1"/>
          </p:cNvSpPr>
          <p:nvPr>
            <p:ph type="body" idx="1"/>
          </p:nvPr>
        </p:nvSpPr>
        <p:spPr/>
        <p:txBody>
          <a:bodyPr/>
          <a:lstStyle/>
          <a:p>
            <a:r>
              <a:rPr lang="en-US" dirty="0"/>
              <a:t>Crack is a highly addictive form of </a:t>
            </a:r>
            <a:r>
              <a:rPr lang="en-US" dirty="0">
                <a:solidFill>
                  <a:schemeClr val="folHlink"/>
                </a:solidFill>
              </a:rPr>
              <a:t>cocaine </a:t>
            </a:r>
            <a:r>
              <a:rPr lang="en-US" dirty="0"/>
              <a:t>that is typically smoked. </a:t>
            </a:r>
          </a:p>
          <a:p>
            <a:r>
              <a:rPr lang="en-US" dirty="0"/>
              <a:t>The term "crack" refers to the crackling sound heard when the substance is </a:t>
            </a:r>
            <a:r>
              <a:rPr lang="en-US" dirty="0">
                <a:solidFill>
                  <a:schemeClr val="folHlink"/>
                </a:solidFill>
              </a:rPr>
              <a:t>heated</a:t>
            </a:r>
            <a:r>
              <a:rPr lang="en-US" dirty="0"/>
              <a:t>, presumably from the sodium bicarbonate that is used in the production of crack. </a:t>
            </a:r>
          </a:p>
        </p:txBody>
      </p:sp>
      <p:pic>
        <p:nvPicPr>
          <p:cNvPr id="55300" name="Picture 4" descr="crack_bag"/>
          <p:cNvPicPr>
            <a:picLocks noChangeAspect="1" noChangeArrowheads="1"/>
          </p:cNvPicPr>
          <p:nvPr/>
        </p:nvPicPr>
        <p:blipFill>
          <a:blip r:embed="rId2" cstate="print"/>
          <a:srcRect/>
          <a:stretch>
            <a:fillRect/>
          </a:stretch>
        </p:blipFill>
        <p:spPr bwMode="auto">
          <a:xfrm>
            <a:off x="5943600" y="4972050"/>
            <a:ext cx="1409700" cy="188595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0-#ppt_w/2"/>
                                          </p:val>
                                        </p:tav>
                                        <p:tav tm="100000">
                                          <p:val>
                                            <p:strVal val="#ppt_x"/>
                                          </p:val>
                                        </p:tav>
                                      </p:tavLst>
                                    </p:anim>
                                    <p:anim calcmode="lin" valueType="num">
                                      <p:cBhvr additive="base">
                                        <p:cTn id="8" dur="500" fill="hold"/>
                                        <p:tgtEl>
                                          <p:spTgt spid="553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r>
              <a:rPr lang="en-US"/>
              <a:t>Crack Cont.</a:t>
            </a:r>
          </a:p>
        </p:txBody>
      </p:sp>
      <p:sp>
        <p:nvSpPr>
          <p:cNvPr id="56323" name="Rectangle 3"/>
          <p:cNvSpPr>
            <a:spLocks noGrp="1" noRot="1" noChangeArrowheads="1"/>
          </p:cNvSpPr>
          <p:nvPr>
            <p:ph type="body" idx="1"/>
          </p:nvPr>
        </p:nvSpPr>
        <p:spPr/>
        <p:txBody>
          <a:bodyPr/>
          <a:lstStyle/>
          <a:p>
            <a:pPr>
              <a:lnSpc>
                <a:spcPct val="90000"/>
              </a:lnSpc>
            </a:pPr>
            <a:r>
              <a:rPr lang="en-US" sz="2800" dirty="0"/>
              <a:t>While </a:t>
            </a:r>
            <a:r>
              <a:rPr lang="en-US" sz="2800" u="sng" dirty="0"/>
              <a:t>nearly always smoked</a:t>
            </a:r>
            <a:r>
              <a:rPr lang="en-US" sz="2800" dirty="0"/>
              <a:t>, there are reports of users injecting crack.</a:t>
            </a:r>
          </a:p>
          <a:p>
            <a:pPr>
              <a:lnSpc>
                <a:spcPct val="90000"/>
              </a:lnSpc>
            </a:pPr>
            <a:r>
              <a:rPr lang="en-US" sz="2800" dirty="0"/>
              <a:t>Smoking crack delivers large quantities of the drug to the lungs, producing effects comparable to intravenous injection. These effects are felt almost immediately after smoking, are very intense, but do not last long.</a:t>
            </a:r>
          </a:p>
          <a:p>
            <a:pPr>
              <a:lnSpc>
                <a:spcPct val="90000"/>
              </a:lnSpc>
            </a:pPr>
            <a:r>
              <a:rPr lang="en-US" sz="2800" dirty="0"/>
              <a:t>The high from smoking crack/cocaine may last from 5 to 10 minutes, while the high from snorting the drug can last for 15 to 20 minutes.</a:t>
            </a:r>
          </a:p>
        </p:txBody>
      </p:sp>
    </p:spTree>
  </p:cSld>
  <p:clrMapOvr>
    <a:masterClrMapping/>
  </p:clrMapOvr>
  <p:transition spd="med">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r>
              <a:rPr lang="en-US"/>
              <a:t>Crack Cont.</a:t>
            </a:r>
          </a:p>
        </p:txBody>
      </p:sp>
      <p:sp>
        <p:nvSpPr>
          <p:cNvPr id="57347" name="Rectangle 3"/>
          <p:cNvSpPr>
            <a:spLocks noGrp="1" noRot="1" noChangeArrowheads="1"/>
          </p:cNvSpPr>
          <p:nvPr>
            <p:ph type="body" idx="1"/>
          </p:nvPr>
        </p:nvSpPr>
        <p:spPr/>
        <p:txBody>
          <a:bodyPr/>
          <a:lstStyle/>
          <a:p>
            <a:r>
              <a:rPr lang="en-US"/>
              <a:t>Cocaine and Crack smokers may suffer from </a:t>
            </a:r>
            <a:r>
              <a:rPr lang="en-US">
                <a:solidFill>
                  <a:schemeClr val="folHlink"/>
                </a:solidFill>
              </a:rPr>
              <a:t>acute respiratory problems including coughing, shortness of breath, and severe chest pains with lung trauma and bleeding. </a:t>
            </a:r>
          </a:p>
          <a:p>
            <a:r>
              <a:rPr lang="en-US"/>
              <a:t>Smoking crack-cocaine can also cause particularly aggressive paranoid behavior in users.</a:t>
            </a:r>
          </a:p>
        </p:txBody>
      </p:sp>
    </p:spTree>
  </p:cSld>
  <p:clrMapOvr>
    <a:masterClrMapping/>
  </p:clrMapOvr>
  <p:transition spd="med">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en-US"/>
              <a:t>Crack Cont. </a:t>
            </a:r>
          </a:p>
        </p:txBody>
      </p:sp>
      <p:sp>
        <p:nvSpPr>
          <p:cNvPr id="58371" name="Rectangle 3"/>
          <p:cNvSpPr>
            <a:spLocks noGrp="1" noRot="1" noChangeArrowheads="1"/>
          </p:cNvSpPr>
          <p:nvPr>
            <p:ph type="body" idx="1"/>
          </p:nvPr>
        </p:nvSpPr>
        <p:spPr/>
        <p:txBody>
          <a:bodyPr/>
          <a:lstStyle/>
          <a:p>
            <a:r>
              <a:rPr lang="en-US" sz="2800" dirty="0"/>
              <a:t>An added danger of crack/cocaine use is when cocaine and</a:t>
            </a:r>
            <a:r>
              <a:rPr lang="en-US" sz="2800" dirty="0">
                <a:solidFill>
                  <a:schemeClr val="folHlink"/>
                </a:solidFill>
              </a:rPr>
              <a:t> alcohol </a:t>
            </a:r>
            <a:r>
              <a:rPr lang="en-US" sz="2800" dirty="0"/>
              <a:t>are consumed at the same time. When these substances are mixed, the human liver combines cocaine and alcohol and manufactures a third substance, </a:t>
            </a:r>
            <a:r>
              <a:rPr lang="en-US" sz="2800" dirty="0" err="1"/>
              <a:t>cocaethylene</a:t>
            </a:r>
            <a:r>
              <a:rPr lang="en-US" sz="2800" dirty="0"/>
              <a:t>. </a:t>
            </a:r>
          </a:p>
          <a:p>
            <a:r>
              <a:rPr lang="en-US" sz="2800" dirty="0"/>
              <a:t>This intensifies cocaine's euphoric effects, while also possibly increasing the risk of sudden death.</a:t>
            </a:r>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dirty="0">
                <a:solidFill>
                  <a:srgbClr val="080808"/>
                </a:solidFill>
                <a:effectLst>
                  <a:outerShdw blurRad="38100" dist="38100" dir="2700000" algn="tl">
                    <a:srgbClr val="FFFFFF"/>
                  </a:outerShdw>
                </a:effectLst>
                <a:latin typeface="Bodoni MT Black" pitchFamily="18" charset="0"/>
              </a:rPr>
              <a:t>Dangerous!!</a:t>
            </a:r>
          </a:p>
        </p:txBody>
      </p:sp>
      <p:sp>
        <p:nvSpPr>
          <p:cNvPr id="16387" name="Rectangle 3"/>
          <p:cNvSpPr>
            <a:spLocks noGrp="1" noRot="1" noChangeArrowheads="1"/>
          </p:cNvSpPr>
          <p:nvPr>
            <p:ph type="body" idx="1"/>
          </p:nvPr>
        </p:nvSpPr>
        <p:spPr/>
        <p:txBody>
          <a:bodyPr/>
          <a:lstStyle/>
          <a:p>
            <a:pPr algn="ctr">
              <a:lnSpc>
                <a:spcPct val="90000"/>
              </a:lnSpc>
            </a:pPr>
            <a:r>
              <a:rPr lang="en-US" b="1" dirty="0">
                <a:solidFill>
                  <a:srgbClr val="080808"/>
                </a:solidFill>
                <a:effectLst>
                  <a:outerShdw blurRad="38100" dist="38100" dir="2700000" algn="tl">
                    <a:srgbClr val="FFFFFF"/>
                  </a:outerShdw>
                </a:effectLst>
                <a:latin typeface="Eras Bold ITC" pitchFamily="34" charset="0"/>
              </a:rPr>
              <a:t>Because </a:t>
            </a:r>
            <a:r>
              <a:rPr lang="en-US" b="1" dirty="0">
                <a:solidFill>
                  <a:schemeClr val="tx2">
                    <a:lumMod val="10000"/>
                  </a:schemeClr>
                </a:solidFill>
                <a:latin typeface="Eras Bold ITC" pitchFamily="34" charset="0"/>
              </a:rPr>
              <a:t>some club drugs are colorless, tasteless, and </a:t>
            </a:r>
            <a:r>
              <a:rPr lang="en-US" b="1" dirty="0" err="1">
                <a:solidFill>
                  <a:schemeClr val="tx2">
                    <a:lumMod val="10000"/>
                  </a:schemeClr>
                </a:solidFill>
                <a:latin typeface="Eras Bold ITC" pitchFamily="34" charset="0"/>
              </a:rPr>
              <a:t>odorless,they</a:t>
            </a:r>
            <a:r>
              <a:rPr lang="en-US" b="1" dirty="0">
                <a:solidFill>
                  <a:schemeClr val="tx2">
                    <a:lumMod val="10000"/>
                  </a:schemeClr>
                </a:solidFill>
                <a:latin typeface="Eras Bold ITC" pitchFamily="34" charset="0"/>
              </a:rPr>
              <a:t> are easy for people to slip into drinks.</a:t>
            </a:r>
            <a:r>
              <a:rPr lang="en-US" b="1" dirty="0">
                <a:solidFill>
                  <a:schemeClr val="tx2">
                    <a:lumMod val="10000"/>
                  </a:schemeClr>
                </a:solidFill>
                <a:effectLst>
                  <a:outerShdw blurRad="38100" dist="38100" dir="2700000" algn="tl">
                    <a:srgbClr val="FFFFFF"/>
                  </a:outerShdw>
                </a:effectLst>
                <a:latin typeface="Eras Bold ITC" pitchFamily="34" charset="0"/>
              </a:rPr>
              <a:t> </a:t>
            </a:r>
          </a:p>
          <a:p>
            <a:pPr algn="ctr">
              <a:lnSpc>
                <a:spcPct val="90000"/>
              </a:lnSpc>
            </a:pPr>
            <a:r>
              <a:rPr lang="en-US" b="1" dirty="0">
                <a:solidFill>
                  <a:schemeClr val="tx2">
                    <a:lumMod val="10000"/>
                  </a:schemeClr>
                </a:solidFill>
                <a:effectLst>
                  <a:outerShdw blurRad="38100" dist="38100" dir="2700000" algn="tl">
                    <a:srgbClr val="FFFFFF"/>
                  </a:outerShdw>
                </a:effectLst>
                <a:latin typeface="Eras Bold ITC" pitchFamily="34" charset="0"/>
              </a:rPr>
              <a:t>Some of these drugs have been </a:t>
            </a:r>
            <a:r>
              <a:rPr lang="en-US" b="1" dirty="0">
                <a:solidFill>
                  <a:schemeClr val="tx2">
                    <a:lumMod val="10000"/>
                  </a:schemeClr>
                </a:solidFill>
                <a:latin typeface="Eras Bold ITC" pitchFamily="34" charset="0"/>
              </a:rPr>
              <a:t>associated with sexual assaults</a:t>
            </a:r>
            <a:r>
              <a:rPr lang="en-US" b="1" dirty="0">
                <a:solidFill>
                  <a:schemeClr val="tx2">
                    <a:lumMod val="10000"/>
                  </a:schemeClr>
                </a:solidFill>
                <a:effectLst>
                  <a:outerShdw blurRad="38100" dist="38100" dir="2700000" algn="tl">
                    <a:srgbClr val="FFFFFF"/>
                  </a:outerShdw>
                </a:effectLst>
                <a:latin typeface="Eras Bold ITC" pitchFamily="34" charset="0"/>
              </a:rPr>
              <a:t>, and for that reason they are referred to as "</a:t>
            </a:r>
            <a:r>
              <a:rPr lang="en-US" b="1" dirty="0">
                <a:solidFill>
                  <a:schemeClr val="tx2">
                    <a:lumMod val="10000"/>
                  </a:schemeClr>
                </a:solidFill>
                <a:latin typeface="Eras Bold ITC" pitchFamily="34" charset="0"/>
              </a:rPr>
              <a:t>date rape drugs</a:t>
            </a:r>
            <a:r>
              <a:rPr lang="en-US" b="1" dirty="0">
                <a:solidFill>
                  <a:schemeClr val="tx2">
                    <a:lumMod val="10000"/>
                  </a:schemeClr>
                </a:solidFill>
                <a:effectLst>
                  <a:outerShdw blurRad="38100" dist="38100" dir="2700000" algn="tl">
                    <a:srgbClr val="FFFFFF"/>
                  </a:outerShdw>
                </a:effectLst>
                <a:latin typeface="Eras Bold ITC" pitchFamily="34" charset="0"/>
              </a:rPr>
              <a:t>."</a:t>
            </a:r>
            <a:r>
              <a:rPr lang="en-US" b="1" dirty="0">
                <a:solidFill>
                  <a:schemeClr val="tx2">
                    <a:lumMod val="10000"/>
                  </a:schemeClr>
                </a:solidFill>
                <a:latin typeface="Eras Bold ITC" pitchFamily="34" charset="0"/>
              </a:rPr>
              <a:t>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Bottom)">
                                      <p:cBhvr>
                                        <p:cTn id="7" dur="1000"/>
                                        <p:tgtEl>
                                          <p:spTgt spid="1638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slide(fromBottom)">
                                      <p:cBhvr>
                                        <p:cTn id="10"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C9E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drugs on pregnancy</a:t>
            </a:r>
            <a:endParaRPr lang="en-US" dirty="0"/>
          </a:p>
        </p:txBody>
      </p:sp>
      <p:sp>
        <p:nvSpPr>
          <p:cNvPr id="3" name="Content Placeholder 2"/>
          <p:cNvSpPr>
            <a:spLocks noGrp="1"/>
          </p:cNvSpPr>
          <p:nvPr>
            <p:ph idx="1"/>
          </p:nvPr>
        </p:nvSpPr>
        <p:spPr/>
        <p:txBody>
          <a:bodyPr/>
          <a:lstStyle/>
          <a:p>
            <a:r>
              <a:rPr lang="en-US" dirty="0" smtClean="0">
                <a:hlinkClick r:id="rId2"/>
              </a:rPr>
              <a:t>http://on.aol.com/video/effects-of-drugs-on-pregnancy-516942799?icid=video_related_7</a:t>
            </a:r>
            <a:endParaRPr lang="en-US" dirty="0" smtClean="0"/>
          </a:p>
          <a:p>
            <a:pPr>
              <a:buNone/>
            </a:pPr>
            <a:endParaRPr lang="en-US" dirty="0"/>
          </a:p>
        </p:txBody>
      </p:sp>
    </p:spTree>
  </p:cSld>
  <p:clrMapOvr>
    <a:masterClrMapping/>
  </p:clrMapOvr>
  <p:transition spd="med">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r>
              <a:rPr lang="en-US">
                <a:solidFill>
                  <a:srgbClr val="800080"/>
                </a:solidFill>
              </a:rPr>
              <a:t>Amphetamines</a:t>
            </a:r>
          </a:p>
        </p:txBody>
      </p:sp>
      <p:sp>
        <p:nvSpPr>
          <p:cNvPr id="59395" name="Rectangle 3"/>
          <p:cNvSpPr>
            <a:spLocks noGrp="1" noRot="1" noChangeArrowheads="1"/>
          </p:cNvSpPr>
          <p:nvPr>
            <p:ph type="body" idx="1"/>
          </p:nvPr>
        </p:nvSpPr>
        <p:spPr/>
        <p:txBody>
          <a:bodyPr/>
          <a:lstStyle/>
          <a:p>
            <a:r>
              <a:rPr lang="en-US" sz="2800" dirty="0" smtClean="0"/>
              <a:t>Type: </a:t>
            </a:r>
            <a:r>
              <a:rPr lang="en-US" sz="2800" dirty="0" smtClean="0">
                <a:solidFill>
                  <a:srgbClr val="FFFF00"/>
                </a:solidFill>
              </a:rPr>
              <a:t>STIMULANT</a:t>
            </a:r>
          </a:p>
          <a:p>
            <a:r>
              <a:rPr lang="en-US" sz="2800" dirty="0" smtClean="0"/>
              <a:t>Amphetamines </a:t>
            </a:r>
            <a:r>
              <a:rPr lang="en-US" sz="2800" dirty="0"/>
              <a:t>are drugs such as </a:t>
            </a:r>
            <a:r>
              <a:rPr lang="en-US" sz="2800" dirty="0" err="1"/>
              <a:t>dextroamphetamine</a:t>
            </a:r>
            <a:r>
              <a:rPr lang="en-US" sz="2800" dirty="0"/>
              <a:t>, </a:t>
            </a:r>
            <a:r>
              <a:rPr lang="en-US" sz="2800" dirty="0" err="1"/>
              <a:t>benzedrine</a:t>
            </a:r>
            <a:r>
              <a:rPr lang="en-US" sz="2800" dirty="0"/>
              <a:t>, and </a:t>
            </a:r>
            <a:r>
              <a:rPr lang="en-US" sz="2800" dirty="0">
                <a:solidFill>
                  <a:schemeClr val="folHlink"/>
                </a:solidFill>
              </a:rPr>
              <a:t>Ritalin.</a:t>
            </a:r>
            <a:r>
              <a:rPr lang="en-US" sz="2800" dirty="0"/>
              <a:t> </a:t>
            </a:r>
          </a:p>
          <a:p>
            <a:r>
              <a:rPr lang="en-US" sz="2800" dirty="0"/>
              <a:t>Amphetamines were originally developed  for weight loss, to treat asthma, sleep disorders (narcolepsy) and </a:t>
            </a:r>
            <a:r>
              <a:rPr lang="en-US" sz="2800" dirty="0">
                <a:solidFill>
                  <a:schemeClr val="folHlink"/>
                </a:solidFill>
              </a:rPr>
              <a:t>hyperactivity. </a:t>
            </a:r>
          </a:p>
          <a:p>
            <a:r>
              <a:rPr lang="en-US" sz="2800" dirty="0"/>
              <a:t>Amphetamines are powerful and addictive </a:t>
            </a:r>
            <a:r>
              <a:rPr lang="en-US" sz="2800" dirty="0">
                <a:solidFill>
                  <a:schemeClr val="folHlink"/>
                </a:solidFill>
              </a:rPr>
              <a:t>stimulants</a:t>
            </a:r>
            <a:r>
              <a:rPr lang="en-US" sz="2800" dirty="0"/>
              <a:t> of the central nervous system </a:t>
            </a:r>
          </a:p>
          <a:p>
            <a:endParaRPr lang="en-US" sz="2800" dirty="0"/>
          </a:p>
          <a:p>
            <a:endParaRPr lang="en-US" sz="2800" dirty="0"/>
          </a:p>
        </p:txBody>
      </p:sp>
    </p:spTree>
  </p:cSld>
  <p:clrMapOvr>
    <a:masterClrMapping/>
  </p:clrMapOvr>
  <p:transition spd="med">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r>
              <a:rPr lang="en-US">
                <a:solidFill>
                  <a:srgbClr val="800080"/>
                </a:solidFill>
              </a:rPr>
              <a:t>Amphetamines Cont.</a:t>
            </a:r>
            <a:r>
              <a:rPr lang="en-US"/>
              <a:t> </a:t>
            </a:r>
          </a:p>
        </p:txBody>
      </p:sp>
      <p:sp>
        <p:nvSpPr>
          <p:cNvPr id="60419" name="Rectangle 3"/>
          <p:cNvSpPr>
            <a:spLocks noGrp="1" noRot="1" noChangeArrowheads="1"/>
          </p:cNvSpPr>
          <p:nvPr>
            <p:ph type="body" idx="1"/>
          </p:nvPr>
        </p:nvSpPr>
        <p:spPr/>
        <p:txBody>
          <a:bodyPr/>
          <a:lstStyle/>
          <a:p>
            <a:r>
              <a:rPr lang="en-US" dirty="0"/>
              <a:t>Many of the effects of amphetamines are similar to </a:t>
            </a:r>
            <a:r>
              <a:rPr lang="en-US" dirty="0" smtClean="0"/>
              <a:t>cocaine because they are stimulants. </a:t>
            </a:r>
            <a:r>
              <a:rPr lang="en-US" dirty="0"/>
              <a:t>Addiction to and withdrawal from amphetamines are both possible. </a:t>
            </a:r>
          </a:p>
          <a:p>
            <a:pPr>
              <a:buFont typeface="Wingdings" pitchFamily="2" charset="2"/>
              <a:buNone/>
            </a:pPr>
            <a:endParaRPr lang="en-US" dirty="0">
              <a:solidFill>
                <a:schemeClr val="folHlink"/>
              </a:solidFill>
            </a:endParaRPr>
          </a:p>
        </p:txBody>
      </p:sp>
      <p:pic>
        <p:nvPicPr>
          <p:cNvPr id="60421" name="Picture 5" descr="Amphetamines-pic">
            <a:hlinkClick r:id="rId2"/>
          </p:cNvPr>
          <p:cNvPicPr>
            <a:picLocks noChangeAspect="1" noChangeArrowheads="1"/>
          </p:cNvPicPr>
          <p:nvPr/>
        </p:nvPicPr>
        <p:blipFill>
          <a:blip r:embed="rId3" cstate="print"/>
          <a:srcRect/>
          <a:stretch>
            <a:fillRect/>
          </a:stretch>
        </p:blipFill>
        <p:spPr bwMode="auto">
          <a:xfrm>
            <a:off x="4419600" y="3962400"/>
            <a:ext cx="3352800" cy="2368550"/>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61444" name="Rectangle 4"/>
          <p:cNvSpPr>
            <a:spLocks noGrp="1" noRot="1" noChangeArrowheads="1"/>
          </p:cNvSpPr>
          <p:nvPr>
            <p:ph type="title"/>
          </p:nvPr>
        </p:nvSpPr>
        <p:spPr/>
        <p:txBody>
          <a:bodyPr/>
          <a:lstStyle/>
          <a:p>
            <a:r>
              <a:rPr lang="en-US">
                <a:solidFill>
                  <a:srgbClr val="800080"/>
                </a:solidFill>
              </a:rPr>
              <a:t>Amphetamines Cont.</a:t>
            </a:r>
            <a:r>
              <a:rPr lang="en-US"/>
              <a:t> </a:t>
            </a:r>
          </a:p>
        </p:txBody>
      </p:sp>
      <p:sp>
        <p:nvSpPr>
          <p:cNvPr id="61445" name="Rectangle 5"/>
          <p:cNvSpPr>
            <a:spLocks noGrp="1" noRot="1" noChangeArrowheads="1"/>
          </p:cNvSpPr>
          <p:nvPr>
            <p:ph type="body" sz="half" idx="1"/>
          </p:nvPr>
        </p:nvSpPr>
        <p:spPr/>
        <p:txBody>
          <a:bodyPr/>
          <a:lstStyle/>
          <a:p>
            <a:pPr>
              <a:lnSpc>
                <a:spcPct val="90000"/>
              </a:lnSpc>
            </a:pPr>
            <a:r>
              <a:rPr lang="en-US" sz="2400" b="1" dirty="0">
                <a:solidFill>
                  <a:schemeClr val="tx2">
                    <a:lumMod val="90000"/>
                  </a:schemeClr>
                </a:solidFill>
              </a:rPr>
              <a:t>Short-term effects of amphetamine use include: </a:t>
            </a:r>
          </a:p>
          <a:p>
            <a:pPr>
              <a:lnSpc>
                <a:spcPct val="90000"/>
              </a:lnSpc>
            </a:pPr>
            <a:r>
              <a:rPr lang="en-US" sz="2400" dirty="0"/>
              <a:t>Increased heart rate </a:t>
            </a:r>
          </a:p>
          <a:p>
            <a:pPr>
              <a:lnSpc>
                <a:spcPct val="90000"/>
              </a:lnSpc>
            </a:pPr>
            <a:r>
              <a:rPr lang="en-US" sz="2400" dirty="0"/>
              <a:t>Increased blood pressure </a:t>
            </a:r>
          </a:p>
          <a:p>
            <a:pPr>
              <a:lnSpc>
                <a:spcPct val="90000"/>
              </a:lnSpc>
            </a:pPr>
            <a:r>
              <a:rPr lang="en-US" sz="2400" dirty="0"/>
              <a:t>Reduced appetite </a:t>
            </a:r>
          </a:p>
          <a:p>
            <a:pPr>
              <a:lnSpc>
                <a:spcPct val="90000"/>
              </a:lnSpc>
            </a:pPr>
            <a:r>
              <a:rPr lang="en-US" sz="2400" dirty="0"/>
              <a:t>Dilation of the pupils </a:t>
            </a:r>
          </a:p>
          <a:p>
            <a:pPr>
              <a:lnSpc>
                <a:spcPct val="90000"/>
              </a:lnSpc>
            </a:pPr>
            <a:r>
              <a:rPr lang="en-US" sz="2400" dirty="0"/>
              <a:t>Feelings of happiness and power </a:t>
            </a:r>
          </a:p>
          <a:p>
            <a:pPr>
              <a:lnSpc>
                <a:spcPct val="90000"/>
              </a:lnSpc>
            </a:pPr>
            <a:r>
              <a:rPr lang="en-US" sz="2400" dirty="0"/>
              <a:t>Reduced fatigue </a:t>
            </a:r>
          </a:p>
          <a:p>
            <a:pPr>
              <a:lnSpc>
                <a:spcPct val="90000"/>
              </a:lnSpc>
              <a:buFont typeface="Wingdings" pitchFamily="2" charset="2"/>
              <a:buNone/>
            </a:pPr>
            <a:endParaRPr lang="en-US" sz="2400" dirty="0"/>
          </a:p>
        </p:txBody>
      </p:sp>
      <p:sp>
        <p:nvSpPr>
          <p:cNvPr id="61446" name="Rectangle 6"/>
          <p:cNvSpPr>
            <a:spLocks noGrp="1" noRot="1" noChangeArrowheads="1"/>
          </p:cNvSpPr>
          <p:nvPr>
            <p:ph type="body" sz="half" idx="2"/>
          </p:nvPr>
        </p:nvSpPr>
        <p:spPr/>
        <p:txBody>
          <a:bodyPr/>
          <a:lstStyle/>
          <a:p>
            <a:pPr>
              <a:lnSpc>
                <a:spcPct val="90000"/>
              </a:lnSpc>
            </a:pPr>
            <a:r>
              <a:rPr lang="en-US" sz="2400" b="1" dirty="0">
                <a:solidFill>
                  <a:schemeClr val="tx2">
                    <a:lumMod val="90000"/>
                  </a:schemeClr>
                </a:solidFill>
              </a:rPr>
              <a:t>Long term use of amphetamines can result in: </a:t>
            </a:r>
          </a:p>
          <a:p>
            <a:pPr>
              <a:lnSpc>
                <a:spcPct val="90000"/>
              </a:lnSpc>
            </a:pPr>
            <a:r>
              <a:rPr lang="en-US" sz="2400" dirty="0"/>
              <a:t>Insomnia, restlessness </a:t>
            </a:r>
          </a:p>
          <a:p>
            <a:pPr>
              <a:lnSpc>
                <a:spcPct val="90000"/>
              </a:lnSpc>
            </a:pPr>
            <a:r>
              <a:rPr lang="en-US" sz="2400" dirty="0"/>
              <a:t>"Paranoid psychosis" </a:t>
            </a:r>
          </a:p>
          <a:p>
            <a:pPr>
              <a:lnSpc>
                <a:spcPct val="90000"/>
              </a:lnSpc>
            </a:pPr>
            <a:r>
              <a:rPr lang="en-US" sz="2400" dirty="0"/>
              <a:t>Hallucinations </a:t>
            </a:r>
          </a:p>
          <a:p>
            <a:pPr>
              <a:lnSpc>
                <a:spcPct val="90000"/>
              </a:lnSpc>
            </a:pPr>
            <a:r>
              <a:rPr lang="en-US" sz="2400" dirty="0"/>
              <a:t>Violent and aggressive behavior </a:t>
            </a:r>
          </a:p>
          <a:p>
            <a:pPr>
              <a:lnSpc>
                <a:spcPct val="90000"/>
              </a:lnSpc>
            </a:pPr>
            <a:r>
              <a:rPr lang="en-US" sz="2400" dirty="0"/>
              <a:t>Weight loss </a:t>
            </a:r>
          </a:p>
          <a:p>
            <a:pPr>
              <a:lnSpc>
                <a:spcPct val="90000"/>
              </a:lnSpc>
            </a:pPr>
            <a:r>
              <a:rPr lang="en-US" sz="2400" dirty="0"/>
              <a:t>Tremors </a:t>
            </a:r>
          </a:p>
          <a:p>
            <a:pPr>
              <a:lnSpc>
                <a:spcPct val="90000"/>
              </a:lnSpc>
            </a:pPr>
            <a:endParaRPr lang="en-US" sz="2400" dirty="0"/>
          </a:p>
        </p:txBody>
      </p:sp>
    </p:spTree>
  </p:cSld>
  <p:clrMapOvr>
    <a:masterClrMapping/>
  </p:clrMapOvr>
  <p:transition spd="med">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en-US"/>
              <a:t>Barbiturates</a:t>
            </a:r>
          </a:p>
        </p:txBody>
      </p:sp>
      <p:sp>
        <p:nvSpPr>
          <p:cNvPr id="63491" name="Rectangle 3"/>
          <p:cNvSpPr>
            <a:spLocks noGrp="1" noRot="1" noChangeArrowheads="1"/>
          </p:cNvSpPr>
          <p:nvPr>
            <p:ph type="body" idx="1"/>
          </p:nvPr>
        </p:nvSpPr>
        <p:spPr/>
        <p:txBody>
          <a:bodyPr/>
          <a:lstStyle/>
          <a:p>
            <a:pPr>
              <a:lnSpc>
                <a:spcPct val="90000"/>
              </a:lnSpc>
            </a:pPr>
            <a:r>
              <a:rPr lang="en-US" dirty="0"/>
              <a:t>Experts classify them as </a:t>
            </a:r>
            <a:r>
              <a:rPr lang="en-US" dirty="0">
                <a:solidFill>
                  <a:schemeClr val="folHlink"/>
                </a:solidFill>
              </a:rPr>
              <a:t>depressants</a:t>
            </a:r>
            <a:r>
              <a:rPr lang="en-US" dirty="0"/>
              <a:t> because people who abuse them get </a:t>
            </a:r>
            <a:r>
              <a:rPr lang="en-US" dirty="0" smtClean="0"/>
              <a:t>depress their central nervous system </a:t>
            </a:r>
            <a:r>
              <a:rPr lang="en-US" dirty="0"/>
              <a:t>to the point where </a:t>
            </a:r>
            <a:r>
              <a:rPr lang="en-US" dirty="0" smtClean="0"/>
              <a:t>it may </a:t>
            </a:r>
            <a:r>
              <a:rPr lang="en-US" dirty="0"/>
              <a:t>not work at all. </a:t>
            </a:r>
          </a:p>
          <a:p>
            <a:pPr>
              <a:lnSpc>
                <a:spcPct val="90000"/>
              </a:lnSpc>
            </a:pPr>
            <a:r>
              <a:rPr lang="en-US" dirty="0"/>
              <a:t>Commonly called </a:t>
            </a:r>
            <a:r>
              <a:rPr lang="en-US" dirty="0">
                <a:solidFill>
                  <a:schemeClr val="folHlink"/>
                </a:solidFill>
              </a:rPr>
              <a:t>"</a:t>
            </a:r>
            <a:r>
              <a:rPr lang="en-US" dirty="0" smtClean="0">
                <a:solidFill>
                  <a:schemeClr val="folHlink"/>
                </a:solidFill>
              </a:rPr>
              <a:t>downers</a:t>
            </a:r>
            <a:r>
              <a:rPr lang="en-US" dirty="0" smtClean="0"/>
              <a:t>” they are tranquilizers.  Ex: </a:t>
            </a:r>
            <a:r>
              <a:rPr lang="en-US" dirty="0" err="1" smtClean="0"/>
              <a:t>Mebaral</a:t>
            </a:r>
            <a:r>
              <a:rPr lang="en-US" dirty="0" smtClean="0"/>
              <a:t>, </a:t>
            </a:r>
            <a:r>
              <a:rPr lang="en-US" dirty="0" err="1" smtClean="0"/>
              <a:t>Nembuta</a:t>
            </a:r>
            <a:endParaRPr lang="en-US" dirty="0"/>
          </a:p>
        </p:txBody>
      </p:sp>
    </p:spTree>
  </p:cSld>
  <p:clrMapOvr>
    <a:masterClrMapping/>
  </p:clrMapOvr>
  <p:transition spd="med">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en-US"/>
              <a:t>Barbiturates Cont.</a:t>
            </a:r>
          </a:p>
        </p:txBody>
      </p:sp>
      <p:sp>
        <p:nvSpPr>
          <p:cNvPr id="64515" name="Rectangle 3"/>
          <p:cNvSpPr>
            <a:spLocks noGrp="1" noRot="1" noChangeArrowheads="1"/>
          </p:cNvSpPr>
          <p:nvPr>
            <p:ph type="body" idx="1"/>
          </p:nvPr>
        </p:nvSpPr>
        <p:spPr>
          <a:xfrm>
            <a:off x="0" y="1219200"/>
            <a:ext cx="8007350" cy="4191000"/>
          </a:xfrm>
        </p:spPr>
        <p:txBody>
          <a:bodyPr/>
          <a:lstStyle/>
          <a:p>
            <a:r>
              <a:rPr lang="en-US" dirty="0"/>
              <a:t>Barbiturates are illegal without a </a:t>
            </a:r>
            <a:r>
              <a:rPr lang="en-US" dirty="0">
                <a:solidFill>
                  <a:schemeClr val="folHlink"/>
                </a:solidFill>
              </a:rPr>
              <a:t>prescription </a:t>
            </a:r>
            <a:r>
              <a:rPr lang="en-US" dirty="0"/>
              <a:t>and, in fact, are a controlled substance like narcotics. </a:t>
            </a:r>
          </a:p>
          <a:p>
            <a:r>
              <a:rPr lang="en-US" dirty="0"/>
              <a:t>They can be highly </a:t>
            </a:r>
            <a:r>
              <a:rPr lang="en-US" dirty="0">
                <a:solidFill>
                  <a:schemeClr val="folHlink"/>
                </a:solidFill>
              </a:rPr>
              <a:t>addictive</a:t>
            </a:r>
            <a:r>
              <a:rPr lang="en-US" dirty="0"/>
              <a:t>, and withdrawal may produce severe symptoms, including death. </a:t>
            </a:r>
          </a:p>
          <a:p>
            <a:r>
              <a:rPr lang="en-US" dirty="0"/>
              <a:t>They are especially dangerous when combined with </a:t>
            </a:r>
            <a:r>
              <a:rPr lang="en-US" dirty="0">
                <a:solidFill>
                  <a:schemeClr val="folHlink"/>
                </a:solidFill>
              </a:rPr>
              <a:t>alcohol. </a:t>
            </a:r>
          </a:p>
          <a:p>
            <a:endParaRPr lang="en-US" dirty="0">
              <a:solidFill>
                <a:schemeClr val="folHlink"/>
              </a:solidFill>
            </a:endParaRPr>
          </a:p>
        </p:txBody>
      </p:sp>
      <p:pic>
        <p:nvPicPr>
          <p:cNvPr id="10242" name="Picture 2" descr="http://t3.gstatic.com/images?q=tbn:ANd9GcQcovAILY-Mj82MZxHRB7CBrvD8wQJ3_APGF7fa8Va77D4iJQ9BdNZJ9Sk:image2.findagrave.com/photos250/photos/2007/266/725_119067465156.jpg"/>
          <p:cNvPicPr>
            <a:picLocks noChangeAspect="1" noChangeArrowheads="1"/>
          </p:cNvPicPr>
          <p:nvPr/>
        </p:nvPicPr>
        <p:blipFill>
          <a:blip r:embed="rId3" cstate="print"/>
          <a:srcRect/>
          <a:stretch>
            <a:fillRect/>
          </a:stretch>
        </p:blipFill>
        <p:spPr bwMode="auto">
          <a:xfrm>
            <a:off x="4495800" y="5029200"/>
            <a:ext cx="1515290" cy="1828800"/>
          </a:xfrm>
          <a:prstGeom prst="rect">
            <a:avLst/>
          </a:prstGeom>
          <a:noFill/>
        </p:spPr>
      </p:pic>
      <p:sp>
        <p:nvSpPr>
          <p:cNvPr id="5" name="TextBox 4"/>
          <p:cNvSpPr txBox="1"/>
          <p:nvPr/>
        </p:nvSpPr>
        <p:spPr>
          <a:xfrm>
            <a:off x="5943600" y="5380672"/>
            <a:ext cx="2362200" cy="1477328"/>
          </a:xfrm>
          <a:prstGeom prst="rect">
            <a:avLst/>
          </a:prstGeom>
          <a:noFill/>
        </p:spPr>
        <p:txBody>
          <a:bodyPr wrap="square" rtlCol="0">
            <a:spAutoFit/>
          </a:bodyPr>
          <a:lstStyle/>
          <a:p>
            <a:r>
              <a:rPr lang="en-US" dirty="0" smtClean="0"/>
              <a:t>Marilyn Monroe died from a combination of barbiturate use with alcohol, she was just 36 years old.</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169" y="467262"/>
            <a:ext cx="1473200" cy="2209800"/>
          </a:xfrm>
          <a:prstGeom prst="rect">
            <a:avLst/>
          </a:prstGeom>
        </p:spPr>
      </p:pic>
      <p:sp>
        <p:nvSpPr>
          <p:cNvPr id="3" name="TextBox 2"/>
          <p:cNvSpPr txBox="1"/>
          <p:nvPr/>
        </p:nvSpPr>
        <p:spPr>
          <a:xfrm>
            <a:off x="7162801" y="2677062"/>
            <a:ext cx="2047968" cy="1754326"/>
          </a:xfrm>
          <a:prstGeom prst="rect">
            <a:avLst/>
          </a:prstGeom>
          <a:noFill/>
        </p:spPr>
        <p:txBody>
          <a:bodyPr wrap="square" rtlCol="0">
            <a:spAutoFit/>
          </a:bodyPr>
          <a:lstStyle/>
          <a:p>
            <a:r>
              <a:rPr lang="en-US" dirty="0" smtClean="0"/>
              <a:t>Judy Garland died from an unintentional overdose of barbiturates, she was only 47.</a:t>
            </a:r>
            <a:endParaRPr lang="en-US" dirty="0"/>
          </a:p>
        </p:txBody>
      </p:sp>
    </p:spTree>
  </p:cSld>
  <p:clrMapOvr>
    <a:masterClrMapping/>
  </p:clrMapOvr>
  <p:transition spd="med">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en-US"/>
              <a:t>Barbiturate Effects</a:t>
            </a:r>
          </a:p>
        </p:txBody>
      </p:sp>
      <p:sp>
        <p:nvSpPr>
          <p:cNvPr id="65539" name="Rectangle 3"/>
          <p:cNvSpPr>
            <a:spLocks noGrp="1" noRot="1" noChangeArrowheads="1"/>
          </p:cNvSpPr>
          <p:nvPr>
            <p:ph type="body" idx="1"/>
          </p:nvPr>
        </p:nvSpPr>
        <p:spPr>
          <a:xfrm>
            <a:off x="838200" y="1905000"/>
            <a:ext cx="8007350" cy="4648200"/>
          </a:xfrm>
        </p:spPr>
        <p:txBody>
          <a:bodyPr/>
          <a:lstStyle/>
          <a:p>
            <a:pPr>
              <a:lnSpc>
                <a:spcPct val="80000"/>
              </a:lnSpc>
            </a:pPr>
            <a:r>
              <a:rPr lang="en-US" sz="2400"/>
              <a:t>Decreased attention span </a:t>
            </a:r>
          </a:p>
          <a:p>
            <a:pPr>
              <a:lnSpc>
                <a:spcPct val="80000"/>
              </a:lnSpc>
            </a:pPr>
            <a:r>
              <a:rPr lang="en-US" sz="2400"/>
              <a:t>Memory impairment </a:t>
            </a:r>
          </a:p>
          <a:p>
            <a:pPr>
              <a:lnSpc>
                <a:spcPct val="80000"/>
              </a:lnSpc>
            </a:pPr>
            <a:r>
              <a:rPr lang="en-US" sz="2400"/>
              <a:t>Impaired thinking </a:t>
            </a:r>
          </a:p>
          <a:p>
            <a:pPr>
              <a:lnSpc>
                <a:spcPct val="80000"/>
              </a:lnSpc>
            </a:pPr>
            <a:r>
              <a:rPr lang="en-US" sz="2400"/>
              <a:t>Decreased blood pressure and heart rate </a:t>
            </a:r>
          </a:p>
          <a:p>
            <a:pPr>
              <a:lnSpc>
                <a:spcPct val="80000"/>
              </a:lnSpc>
            </a:pPr>
            <a:r>
              <a:rPr lang="en-US" sz="2400"/>
              <a:t>Fainting </a:t>
            </a:r>
          </a:p>
          <a:p>
            <a:pPr>
              <a:lnSpc>
                <a:spcPct val="80000"/>
              </a:lnSpc>
            </a:pPr>
            <a:r>
              <a:rPr lang="en-US" sz="2400"/>
              <a:t>Nausea and vomiting </a:t>
            </a:r>
          </a:p>
          <a:p>
            <a:pPr>
              <a:lnSpc>
                <a:spcPct val="80000"/>
              </a:lnSpc>
            </a:pPr>
            <a:r>
              <a:rPr lang="en-US" sz="2400"/>
              <a:t>Impaired motor coordination </a:t>
            </a:r>
          </a:p>
          <a:p>
            <a:pPr>
              <a:lnSpc>
                <a:spcPct val="80000"/>
              </a:lnSpc>
            </a:pPr>
            <a:r>
              <a:rPr lang="en-US" sz="2400"/>
              <a:t>Slurred speech </a:t>
            </a:r>
          </a:p>
          <a:p>
            <a:pPr>
              <a:lnSpc>
                <a:spcPct val="80000"/>
              </a:lnSpc>
            </a:pPr>
            <a:r>
              <a:rPr lang="en-US" sz="2400"/>
              <a:t>Impaired memory and judgment </a:t>
            </a:r>
          </a:p>
          <a:p>
            <a:pPr>
              <a:lnSpc>
                <a:spcPct val="80000"/>
              </a:lnSpc>
            </a:pPr>
            <a:r>
              <a:rPr lang="en-US" sz="2400"/>
              <a:t>Coma </a:t>
            </a:r>
          </a:p>
          <a:p>
            <a:pPr>
              <a:lnSpc>
                <a:spcPct val="80000"/>
              </a:lnSpc>
            </a:pPr>
            <a:r>
              <a:rPr lang="en-US" sz="2400"/>
              <a:t>Death from depression of respiratory centers in the brain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to="" calcmode="lin" valueType="num">
                                      <p:cBhvr>
                                        <p:cTn id="7" dur="1" fill="hold"/>
                                        <p:tgtEl>
                                          <p:spTgt spid="6553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 to="" calcmode="lin" valueType="num">
                                      <p:cBhvr>
                                        <p:cTn id="10" dur="1" fill="hold"/>
                                        <p:tgtEl>
                                          <p:spTgt spid="65539">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anim to="" calcmode="lin" valueType="num">
                                      <p:cBhvr>
                                        <p:cTn id="13" dur="1" fill="hold"/>
                                        <p:tgtEl>
                                          <p:spTgt spid="65539">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5539">
                                            <p:txEl>
                                              <p:pRg st="3" end="3"/>
                                            </p:txEl>
                                          </p:spTgt>
                                        </p:tgtEl>
                                        <p:attrNameLst>
                                          <p:attrName>style.visibility</p:attrName>
                                        </p:attrNameLst>
                                      </p:cBhvr>
                                      <p:to>
                                        <p:strVal val="visible"/>
                                      </p:to>
                                    </p:set>
                                    <p:anim to="" calcmode="lin" valueType="num">
                                      <p:cBhvr>
                                        <p:cTn id="16" dur="1" fill="hold"/>
                                        <p:tgtEl>
                                          <p:spTgt spid="65539">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anim to="" calcmode="lin" valueType="num">
                                      <p:cBhvr>
                                        <p:cTn id="19" dur="1" fill="hold"/>
                                        <p:tgtEl>
                                          <p:spTgt spid="65539">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65539">
                                            <p:txEl>
                                              <p:pRg st="5" end="5"/>
                                            </p:txEl>
                                          </p:spTgt>
                                        </p:tgtEl>
                                        <p:attrNameLst>
                                          <p:attrName>style.visibility</p:attrName>
                                        </p:attrNameLst>
                                      </p:cBhvr>
                                      <p:to>
                                        <p:strVal val="visible"/>
                                      </p:to>
                                    </p:set>
                                    <p:anim to="" calcmode="lin" valueType="num">
                                      <p:cBhvr>
                                        <p:cTn id="22" dur="1" fill="hold"/>
                                        <p:tgtEl>
                                          <p:spTgt spid="65539">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65539">
                                            <p:txEl>
                                              <p:pRg st="6" end="6"/>
                                            </p:txEl>
                                          </p:spTgt>
                                        </p:tgtEl>
                                        <p:attrNameLst>
                                          <p:attrName>style.visibility</p:attrName>
                                        </p:attrNameLst>
                                      </p:cBhvr>
                                      <p:to>
                                        <p:strVal val="visible"/>
                                      </p:to>
                                    </p:set>
                                    <p:anim to="" calcmode="lin" valueType="num">
                                      <p:cBhvr>
                                        <p:cTn id="25" dur="1" fill="hold"/>
                                        <p:tgtEl>
                                          <p:spTgt spid="65539">
                                            <p:txEl>
                                              <p:pRg st="6" end="6"/>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65539">
                                            <p:txEl>
                                              <p:pRg st="7" end="7"/>
                                            </p:txEl>
                                          </p:spTgt>
                                        </p:tgtEl>
                                        <p:attrNameLst>
                                          <p:attrName>style.visibility</p:attrName>
                                        </p:attrNameLst>
                                      </p:cBhvr>
                                      <p:to>
                                        <p:strVal val="visible"/>
                                      </p:to>
                                    </p:set>
                                    <p:anim to="" calcmode="lin" valueType="num">
                                      <p:cBhvr>
                                        <p:cTn id="28" dur="1" fill="hold"/>
                                        <p:tgtEl>
                                          <p:spTgt spid="65539">
                                            <p:txEl>
                                              <p:pRg st="7" end="7"/>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5539">
                                            <p:txEl>
                                              <p:pRg st="8" end="8"/>
                                            </p:txEl>
                                          </p:spTgt>
                                        </p:tgtEl>
                                        <p:attrNameLst>
                                          <p:attrName>style.visibility</p:attrName>
                                        </p:attrNameLst>
                                      </p:cBhvr>
                                      <p:to>
                                        <p:strVal val="visible"/>
                                      </p:to>
                                    </p:set>
                                    <p:anim to="" calcmode="lin" valueType="num">
                                      <p:cBhvr>
                                        <p:cTn id="31" dur="1" fill="hold"/>
                                        <p:tgtEl>
                                          <p:spTgt spid="65539">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65539">
                                            <p:txEl>
                                              <p:pRg st="9" end="9"/>
                                            </p:txEl>
                                          </p:spTgt>
                                        </p:tgtEl>
                                        <p:attrNameLst>
                                          <p:attrName>style.visibility</p:attrName>
                                        </p:attrNameLst>
                                      </p:cBhvr>
                                      <p:to>
                                        <p:strVal val="visible"/>
                                      </p:to>
                                    </p:set>
                                    <p:anim to="" calcmode="lin" valueType="num">
                                      <p:cBhvr>
                                        <p:cTn id="34" dur="1" fill="hold"/>
                                        <p:tgtEl>
                                          <p:spTgt spid="65539">
                                            <p:txEl>
                                              <p:pRg st="9" end="9"/>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65539">
                                            <p:txEl>
                                              <p:pRg st="10" end="10"/>
                                            </p:txEl>
                                          </p:spTgt>
                                        </p:tgtEl>
                                        <p:attrNameLst>
                                          <p:attrName>style.visibility</p:attrName>
                                        </p:attrNameLst>
                                      </p:cBhvr>
                                      <p:to>
                                        <p:strVal val="visible"/>
                                      </p:to>
                                    </p:set>
                                    <p:anim to="" calcmode="lin" valueType="num">
                                      <p:cBhvr>
                                        <p:cTn id="37" dur="1" fill="hold"/>
                                        <p:tgtEl>
                                          <p:spTgt spid="6553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n-US"/>
              <a:t>Barbiturates Cont.</a:t>
            </a:r>
          </a:p>
        </p:txBody>
      </p:sp>
      <p:sp>
        <p:nvSpPr>
          <p:cNvPr id="66563" name="Rectangle 3"/>
          <p:cNvSpPr>
            <a:spLocks noGrp="1" noRot="1" noChangeArrowheads="1"/>
          </p:cNvSpPr>
          <p:nvPr>
            <p:ph type="body" idx="1"/>
          </p:nvPr>
        </p:nvSpPr>
        <p:spPr/>
        <p:txBody>
          <a:bodyPr/>
          <a:lstStyle/>
          <a:p>
            <a:r>
              <a:rPr lang="en-US" dirty="0"/>
              <a:t>Traditionally, barbiturates are divided into four groups based on the duration of their effects: long-lasting, intermediate acting, short-acting and very short acting.</a:t>
            </a:r>
          </a:p>
          <a:p>
            <a:r>
              <a:rPr lang="en-US" dirty="0"/>
              <a:t>The duration of the effects of barbiturates can range last from</a:t>
            </a:r>
            <a:r>
              <a:rPr lang="en-US" dirty="0">
                <a:solidFill>
                  <a:schemeClr val="folHlink"/>
                </a:solidFill>
              </a:rPr>
              <a:t> </a:t>
            </a:r>
            <a:r>
              <a:rPr lang="en-US" u="sng" dirty="0">
                <a:solidFill>
                  <a:schemeClr val="folHlink"/>
                </a:solidFill>
              </a:rPr>
              <a:t>two to three hours </a:t>
            </a:r>
            <a:r>
              <a:rPr lang="en-US" dirty="0"/>
              <a:t>for the short-acting forms to as long as </a:t>
            </a:r>
            <a:r>
              <a:rPr lang="en-US" u="sng" dirty="0">
                <a:solidFill>
                  <a:schemeClr val="folHlink"/>
                </a:solidFill>
              </a:rPr>
              <a:t>six to 10 hours</a:t>
            </a:r>
            <a:r>
              <a:rPr lang="en-US" dirty="0">
                <a:solidFill>
                  <a:schemeClr val="folHlink"/>
                </a:solidFill>
              </a:rPr>
              <a:t> </a:t>
            </a:r>
            <a:r>
              <a:rPr lang="en-US" dirty="0"/>
              <a:t>for the longer-acting drugs.</a:t>
            </a:r>
          </a:p>
          <a:p>
            <a:endParaRPr lang="en-US" dirty="0"/>
          </a:p>
        </p:txBody>
      </p:sp>
    </p:spTree>
  </p:cSld>
  <p:clrMapOvr>
    <a:masterClrMapping/>
  </p:clrMapOvr>
  <p:transition spd="med">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en-US"/>
              <a:t>Barbiturates Cont.</a:t>
            </a:r>
          </a:p>
        </p:txBody>
      </p:sp>
      <p:sp>
        <p:nvSpPr>
          <p:cNvPr id="67587" name="Rectangle 3"/>
          <p:cNvSpPr>
            <a:spLocks noGrp="1" noRot="1" noChangeArrowheads="1"/>
          </p:cNvSpPr>
          <p:nvPr>
            <p:ph type="body" idx="1"/>
          </p:nvPr>
        </p:nvSpPr>
        <p:spPr/>
        <p:txBody>
          <a:bodyPr/>
          <a:lstStyle/>
          <a:p>
            <a:pPr>
              <a:lnSpc>
                <a:spcPct val="90000"/>
              </a:lnSpc>
            </a:pPr>
            <a:r>
              <a:rPr lang="en-US" sz="2800" dirty="0"/>
              <a:t>Barbiturates are addictive!</a:t>
            </a:r>
          </a:p>
          <a:p>
            <a:pPr>
              <a:lnSpc>
                <a:spcPct val="90000"/>
              </a:lnSpc>
            </a:pPr>
            <a:r>
              <a:rPr lang="en-US" sz="2800" dirty="0">
                <a:solidFill>
                  <a:schemeClr val="folHlink"/>
                </a:solidFill>
              </a:rPr>
              <a:t>Tolerance </a:t>
            </a:r>
            <a:r>
              <a:rPr lang="en-US" sz="2800" dirty="0"/>
              <a:t>and psychological and physical dependence may occur with continued use of barbiturates. Tolerance simply means that larger and larger doses of the drug are required to obtain the same effect. </a:t>
            </a:r>
          </a:p>
          <a:p>
            <a:pPr>
              <a:lnSpc>
                <a:spcPct val="90000"/>
              </a:lnSpc>
            </a:pPr>
            <a:r>
              <a:rPr lang="en-US" sz="2800" dirty="0"/>
              <a:t>They crave the drug after its effects disappear – may increase the dosage or decrease the time between doses, which may then lead to a physical dependency </a:t>
            </a:r>
          </a:p>
        </p:txBody>
      </p:sp>
    </p:spTree>
  </p:cSld>
  <p:clrMapOvr>
    <a:masterClrMapping/>
  </p:clrMapOvr>
  <p:transition spd="med">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r>
              <a:rPr lang="en-US">
                <a:solidFill>
                  <a:schemeClr val="bg2"/>
                </a:solidFill>
                <a:effectLst>
                  <a:outerShdw blurRad="38100" dist="38100" dir="2700000" algn="tl">
                    <a:srgbClr val="C0C0C0"/>
                  </a:outerShdw>
                </a:effectLst>
              </a:rPr>
              <a:t>Heroin</a:t>
            </a:r>
          </a:p>
        </p:txBody>
      </p:sp>
      <p:sp>
        <p:nvSpPr>
          <p:cNvPr id="69635" name="Rectangle 3"/>
          <p:cNvSpPr>
            <a:spLocks noGrp="1" noRot="1" noChangeArrowheads="1"/>
          </p:cNvSpPr>
          <p:nvPr>
            <p:ph type="body" idx="1"/>
          </p:nvPr>
        </p:nvSpPr>
        <p:spPr/>
        <p:txBody>
          <a:bodyPr/>
          <a:lstStyle/>
          <a:p>
            <a:pPr>
              <a:lnSpc>
                <a:spcPct val="90000"/>
              </a:lnSpc>
            </a:pPr>
            <a:r>
              <a:rPr lang="en-US" sz="2800">
                <a:solidFill>
                  <a:schemeClr val="bg2"/>
                </a:solidFill>
                <a:effectLst>
                  <a:outerShdw blurRad="38100" dist="38100" dir="2700000" algn="tl">
                    <a:srgbClr val="C0C0C0"/>
                  </a:outerShdw>
                </a:effectLst>
              </a:rPr>
              <a:t>Heroin was first </a:t>
            </a:r>
            <a:r>
              <a:rPr lang="en-US" sz="2800">
                <a:solidFill>
                  <a:schemeClr val="folHlink"/>
                </a:solidFill>
                <a:effectLst>
                  <a:outerShdw blurRad="38100" dist="38100" dir="2700000" algn="tl">
                    <a:srgbClr val="C0C0C0"/>
                  </a:outerShdw>
                </a:effectLst>
              </a:rPr>
              <a:t>extracted from morphine</a:t>
            </a:r>
            <a:r>
              <a:rPr lang="en-US" sz="2800">
                <a:solidFill>
                  <a:schemeClr val="bg2"/>
                </a:solidFill>
                <a:effectLst>
                  <a:outerShdw blurRad="38100" dist="38100" dir="2700000" algn="tl">
                    <a:srgbClr val="C0C0C0"/>
                  </a:outerShdw>
                </a:effectLst>
              </a:rPr>
              <a:t> in 1874, and it was used widely as a </a:t>
            </a:r>
            <a:r>
              <a:rPr lang="en-US" sz="2800">
                <a:solidFill>
                  <a:schemeClr val="folHlink"/>
                </a:solidFill>
                <a:effectLst>
                  <a:outerShdw blurRad="38100" dist="38100" dir="2700000" algn="tl">
                    <a:srgbClr val="C0C0C0"/>
                  </a:outerShdw>
                </a:effectLst>
              </a:rPr>
              <a:t>painkiller</a:t>
            </a:r>
            <a:r>
              <a:rPr lang="en-US" sz="2800">
                <a:solidFill>
                  <a:schemeClr val="bg2"/>
                </a:solidFill>
                <a:effectLst>
                  <a:outerShdw blurRad="38100" dist="38100" dir="2700000" algn="tl">
                    <a:srgbClr val="C0C0C0"/>
                  </a:outerShdw>
                </a:effectLst>
              </a:rPr>
              <a:t>.</a:t>
            </a:r>
          </a:p>
          <a:p>
            <a:pPr algn="r">
              <a:lnSpc>
                <a:spcPct val="90000"/>
              </a:lnSpc>
            </a:pPr>
            <a:r>
              <a:rPr lang="en-US" sz="2800">
                <a:solidFill>
                  <a:schemeClr val="bg2"/>
                </a:solidFill>
                <a:effectLst>
                  <a:outerShdw blurRad="38100" dist="38100" dir="2700000" algn="tl">
                    <a:srgbClr val="C0C0C0"/>
                  </a:outerShdw>
                </a:effectLst>
              </a:rPr>
              <a:t> Pure heroin is a white powder with a bitter taste which is </a:t>
            </a:r>
            <a:r>
              <a:rPr lang="en-US" sz="2800">
                <a:solidFill>
                  <a:schemeClr val="folHlink"/>
                </a:solidFill>
                <a:effectLst>
                  <a:outerShdw blurRad="38100" dist="38100" dir="2700000" algn="tl">
                    <a:srgbClr val="C0C0C0"/>
                  </a:outerShdw>
                </a:effectLst>
              </a:rPr>
              <a:t>usually dissolved and injected</a:t>
            </a:r>
            <a:r>
              <a:rPr lang="en-US" sz="2800">
                <a:solidFill>
                  <a:schemeClr val="bg2"/>
                </a:solidFill>
                <a:effectLst>
                  <a:outerShdw blurRad="38100" dist="38100" dir="2700000" algn="tl">
                    <a:srgbClr val="C0C0C0"/>
                  </a:outerShdw>
                </a:effectLst>
              </a:rPr>
              <a:t>.   </a:t>
            </a:r>
          </a:p>
          <a:p>
            <a:pPr algn="r">
              <a:lnSpc>
                <a:spcPct val="90000"/>
              </a:lnSpc>
            </a:pPr>
            <a:r>
              <a:rPr lang="en-US" sz="2800">
                <a:solidFill>
                  <a:schemeClr val="folHlink"/>
                </a:solidFill>
                <a:effectLst>
                  <a:outerShdw blurRad="38100" dist="38100" dir="2700000" algn="tl">
                    <a:srgbClr val="C0C0C0"/>
                  </a:outerShdw>
                </a:effectLst>
              </a:rPr>
              <a:t>Heroin found "on the street" may vary in color from white to dark brown</a:t>
            </a:r>
            <a:r>
              <a:rPr lang="en-US" sz="2800">
                <a:solidFill>
                  <a:schemeClr val="bg2"/>
                </a:solidFill>
                <a:effectLst>
                  <a:outerShdw blurRad="38100" dist="38100" dir="2700000" algn="tl">
                    <a:srgbClr val="C0C0C0"/>
                  </a:outerShdw>
                </a:effectLst>
              </a:rPr>
              <a:t>, depending on the amount of impurities from additives such as food coloring, cocoa, or brown sugar.</a:t>
            </a:r>
          </a:p>
          <a:p>
            <a:pPr algn="r">
              <a:lnSpc>
                <a:spcPct val="90000"/>
              </a:lnSpc>
            </a:pPr>
            <a:r>
              <a:rPr lang="en-US" sz="2800">
                <a:solidFill>
                  <a:schemeClr val="folHlink"/>
                </a:solidFill>
                <a:effectLst>
                  <a:outerShdw blurRad="38100" dist="38100" dir="2700000" algn="tl">
                    <a:srgbClr val="C0C0C0"/>
                  </a:outerShdw>
                </a:effectLst>
              </a:rPr>
              <a:t>Extremely Addictive</a:t>
            </a:r>
            <a:r>
              <a:rPr lang="en-US" sz="2800">
                <a:solidFill>
                  <a:schemeClr val="bg2"/>
                </a:solidFill>
                <a:effectLst>
                  <a:outerShdw blurRad="38100" dist="38100" dir="2700000" algn="tl">
                    <a:srgbClr val="C0C0C0"/>
                  </a:outerShdw>
                </a:effectLst>
              </a:rPr>
              <a:t>! </a:t>
            </a:r>
          </a:p>
        </p:txBody>
      </p:sp>
      <p:grpSp>
        <p:nvGrpSpPr>
          <p:cNvPr id="8" name="SMARTInkShape-Group1"/>
          <p:cNvGrpSpPr/>
          <p:nvPr/>
        </p:nvGrpSpPr>
        <p:grpSpPr>
          <a:xfrm>
            <a:off x="2950369" y="1164431"/>
            <a:ext cx="1421607" cy="694048"/>
            <a:chOff x="2950369" y="1164431"/>
            <a:chExt cx="1421607" cy="694048"/>
          </a:xfrm>
        </p:grpSpPr>
        <p:sp>
          <p:nvSpPr>
            <p:cNvPr id="2" name="SMARTInkShape-1"/>
            <p:cNvSpPr/>
            <p:nvPr/>
          </p:nvSpPr>
          <p:spPr bwMode="auto">
            <a:xfrm>
              <a:off x="2950369" y="1164431"/>
              <a:ext cx="578645" cy="200026"/>
            </a:xfrm>
            <a:custGeom>
              <a:avLst/>
              <a:gdLst/>
              <a:ahLst/>
              <a:cxnLst/>
              <a:rect l="0" t="0" r="0" b="0"/>
              <a:pathLst>
                <a:path w="578645" h="200026">
                  <a:moveTo>
                    <a:pt x="0" y="200025"/>
                  </a:moveTo>
                  <a:lnTo>
                    <a:pt x="33622" y="190082"/>
                  </a:lnTo>
                  <a:lnTo>
                    <a:pt x="64113" y="179440"/>
                  </a:lnTo>
                  <a:lnTo>
                    <a:pt x="98565" y="167325"/>
                  </a:lnTo>
                  <a:lnTo>
                    <a:pt x="130418" y="155172"/>
                  </a:lnTo>
                  <a:lnTo>
                    <a:pt x="157705" y="142285"/>
                  </a:lnTo>
                  <a:lnTo>
                    <a:pt x="188015" y="128413"/>
                  </a:lnTo>
                  <a:lnTo>
                    <a:pt x="220014" y="116365"/>
                  </a:lnTo>
                  <a:lnTo>
                    <a:pt x="251720" y="105652"/>
                  </a:lnTo>
                  <a:lnTo>
                    <a:pt x="284134" y="92423"/>
                  </a:lnTo>
                  <a:lnTo>
                    <a:pt x="315963" y="80566"/>
                  </a:lnTo>
                  <a:lnTo>
                    <a:pt x="348412" y="69909"/>
                  </a:lnTo>
                  <a:lnTo>
                    <a:pt x="378135" y="58814"/>
                  </a:lnTo>
                  <a:lnTo>
                    <a:pt x="407050" y="48383"/>
                  </a:lnTo>
                  <a:lnTo>
                    <a:pt x="435726" y="37355"/>
                  </a:lnTo>
                  <a:lnTo>
                    <a:pt x="470068" y="26517"/>
                  </a:lnTo>
                  <a:lnTo>
                    <a:pt x="505485" y="16733"/>
                  </a:lnTo>
                  <a:lnTo>
                    <a:pt x="57864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 name="SMARTInkShape-2"/>
            <p:cNvSpPr/>
            <p:nvPr/>
          </p:nvSpPr>
          <p:spPr bwMode="auto">
            <a:xfrm>
              <a:off x="3300896" y="1238897"/>
              <a:ext cx="49524" cy="465966"/>
            </a:xfrm>
            <a:custGeom>
              <a:avLst/>
              <a:gdLst/>
              <a:ahLst/>
              <a:cxnLst/>
              <a:rect l="0" t="0" r="0" b="0"/>
              <a:pathLst>
                <a:path w="49524" h="465966">
                  <a:moveTo>
                    <a:pt x="6660" y="4116"/>
                  </a:moveTo>
                  <a:lnTo>
                    <a:pt x="10452" y="323"/>
                  </a:lnTo>
                  <a:lnTo>
                    <a:pt x="11570" y="0"/>
                  </a:lnTo>
                  <a:lnTo>
                    <a:pt x="12315" y="578"/>
                  </a:lnTo>
                  <a:lnTo>
                    <a:pt x="18517" y="19966"/>
                  </a:lnTo>
                  <a:lnTo>
                    <a:pt x="20468" y="48139"/>
                  </a:lnTo>
                  <a:lnTo>
                    <a:pt x="18689" y="83041"/>
                  </a:lnTo>
                  <a:lnTo>
                    <a:pt x="15252" y="116401"/>
                  </a:lnTo>
                  <a:lnTo>
                    <a:pt x="12116" y="148510"/>
                  </a:lnTo>
                  <a:lnTo>
                    <a:pt x="8277" y="183160"/>
                  </a:lnTo>
                  <a:lnTo>
                    <a:pt x="5023" y="218562"/>
                  </a:lnTo>
                  <a:lnTo>
                    <a:pt x="1148" y="254186"/>
                  </a:lnTo>
                  <a:lnTo>
                    <a:pt x="0" y="289877"/>
                  </a:lnTo>
                  <a:lnTo>
                    <a:pt x="1776" y="325588"/>
                  </a:lnTo>
                  <a:lnTo>
                    <a:pt x="5213" y="359187"/>
                  </a:lnTo>
                  <a:lnTo>
                    <a:pt x="8348" y="389251"/>
                  </a:lnTo>
                  <a:lnTo>
                    <a:pt x="12726" y="420270"/>
                  </a:lnTo>
                  <a:lnTo>
                    <a:pt x="19294" y="450709"/>
                  </a:lnTo>
                  <a:lnTo>
                    <a:pt x="23653" y="460041"/>
                  </a:lnTo>
                  <a:lnTo>
                    <a:pt x="28235" y="464718"/>
                  </a:lnTo>
                  <a:lnTo>
                    <a:pt x="30569" y="465965"/>
                  </a:lnTo>
                  <a:lnTo>
                    <a:pt x="49523" y="4613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 name="SMARTInkShape-3"/>
            <p:cNvSpPr/>
            <p:nvPr/>
          </p:nvSpPr>
          <p:spPr bwMode="auto">
            <a:xfrm>
              <a:off x="3436152" y="1405385"/>
              <a:ext cx="178451" cy="437704"/>
            </a:xfrm>
            <a:custGeom>
              <a:avLst/>
              <a:gdLst/>
              <a:ahLst/>
              <a:cxnLst/>
              <a:rect l="0" t="0" r="0" b="0"/>
              <a:pathLst>
                <a:path w="178451" h="437704">
                  <a:moveTo>
                    <a:pt x="7136" y="9078"/>
                  </a:moveTo>
                  <a:lnTo>
                    <a:pt x="3343" y="12870"/>
                  </a:lnTo>
                  <a:lnTo>
                    <a:pt x="1481" y="16848"/>
                  </a:lnTo>
                  <a:lnTo>
                    <a:pt x="122" y="51760"/>
                  </a:lnTo>
                  <a:lnTo>
                    <a:pt x="9" y="85901"/>
                  </a:lnTo>
                  <a:lnTo>
                    <a:pt x="0" y="110954"/>
                  </a:lnTo>
                  <a:lnTo>
                    <a:pt x="2112" y="138494"/>
                  </a:lnTo>
                  <a:lnTo>
                    <a:pt x="4903" y="164227"/>
                  </a:lnTo>
                  <a:lnTo>
                    <a:pt x="7268" y="192102"/>
                  </a:lnTo>
                  <a:lnTo>
                    <a:pt x="13436" y="215442"/>
                  </a:lnTo>
                  <a:lnTo>
                    <a:pt x="25759" y="236646"/>
                  </a:lnTo>
                  <a:lnTo>
                    <a:pt x="37638" y="248067"/>
                  </a:lnTo>
                  <a:lnTo>
                    <a:pt x="48738" y="254201"/>
                  </a:lnTo>
                  <a:lnTo>
                    <a:pt x="53920" y="255837"/>
                  </a:lnTo>
                  <a:lnTo>
                    <a:pt x="63912" y="255538"/>
                  </a:lnTo>
                  <a:lnTo>
                    <a:pt x="73645" y="251966"/>
                  </a:lnTo>
                  <a:lnTo>
                    <a:pt x="88049" y="240235"/>
                  </a:lnTo>
                  <a:lnTo>
                    <a:pt x="97601" y="228496"/>
                  </a:lnTo>
                  <a:lnTo>
                    <a:pt x="108112" y="200914"/>
                  </a:lnTo>
                  <a:lnTo>
                    <a:pt x="116253" y="171398"/>
                  </a:lnTo>
                  <a:lnTo>
                    <a:pt x="123692" y="146337"/>
                  </a:lnTo>
                  <a:lnTo>
                    <a:pt x="128524" y="122734"/>
                  </a:lnTo>
                  <a:lnTo>
                    <a:pt x="132524" y="94516"/>
                  </a:lnTo>
                  <a:lnTo>
                    <a:pt x="134301" y="66100"/>
                  </a:lnTo>
                  <a:lnTo>
                    <a:pt x="135301" y="34704"/>
                  </a:lnTo>
                  <a:lnTo>
                    <a:pt x="135707" y="0"/>
                  </a:lnTo>
                  <a:lnTo>
                    <a:pt x="135712" y="645"/>
                  </a:lnTo>
                  <a:lnTo>
                    <a:pt x="143493" y="29310"/>
                  </a:lnTo>
                  <a:lnTo>
                    <a:pt x="150196" y="58729"/>
                  </a:lnTo>
                  <a:lnTo>
                    <a:pt x="157209" y="89670"/>
                  </a:lnTo>
                  <a:lnTo>
                    <a:pt x="164314" y="121857"/>
                  </a:lnTo>
                  <a:lnTo>
                    <a:pt x="169330" y="153619"/>
                  </a:lnTo>
                  <a:lnTo>
                    <a:pt x="170816" y="186048"/>
                  </a:lnTo>
                  <a:lnTo>
                    <a:pt x="173373" y="217882"/>
                  </a:lnTo>
                  <a:lnTo>
                    <a:pt x="177041" y="250333"/>
                  </a:lnTo>
                  <a:lnTo>
                    <a:pt x="178128" y="280057"/>
                  </a:lnTo>
                  <a:lnTo>
                    <a:pt x="178450" y="308972"/>
                  </a:lnTo>
                  <a:lnTo>
                    <a:pt x="174766" y="343394"/>
                  </a:lnTo>
                  <a:lnTo>
                    <a:pt x="171305" y="373124"/>
                  </a:lnTo>
                  <a:lnTo>
                    <a:pt x="165139" y="394756"/>
                  </a:lnTo>
                  <a:lnTo>
                    <a:pt x="149236" y="421282"/>
                  </a:lnTo>
                  <a:lnTo>
                    <a:pt x="121436" y="43770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 name="SMARTInkShape-4"/>
            <p:cNvSpPr/>
            <p:nvPr/>
          </p:nvSpPr>
          <p:spPr bwMode="auto">
            <a:xfrm>
              <a:off x="3743325" y="1429652"/>
              <a:ext cx="141686" cy="428827"/>
            </a:xfrm>
            <a:custGeom>
              <a:avLst/>
              <a:gdLst/>
              <a:ahLst/>
              <a:cxnLst/>
              <a:rect l="0" t="0" r="0" b="0"/>
              <a:pathLst>
                <a:path w="141686" h="428827">
                  <a:moveTo>
                    <a:pt x="0" y="13386"/>
                  </a:moveTo>
                  <a:lnTo>
                    <a:pt x="5654" y="36698"/>
                  </a:lnTo>
                  <a:lnTo>
                    <a:pt x="6850" y="67556"/>
                  </a:lnTo>
                  <a:lnTo>
                    <a:pt x="11995" y="99316"/>
                  </a:lnTo>
                  <a:lnTo>
                    <a:pt x="13608" y="126864"/>
                  </a:lnTo>
                  <a:lnTo>
                    <a:pt x="14086" y="159810"/>
                  </a:lnTo>
                  <a:lnTo>
                    <a:pt x="14228" y="194706"/>
                  </a:lnTo>
                  <a:lnTo>
                    <a:pt x="14270" y="229388"/>
                  </a:lnTo>
                  <a:lnTo>
                    <a:pt x="14282" y="260125"/>
                  </a:lnTo>
                  <a:lnTo>
                    <a:pt x="15080" y="289341"/>
                  </a:lnTo>
                  <a:lnTo>
                    <a:pt x="19990" y="319693"/>
                  </a:lnTo>
                  <a:lnTo>
                    <a:pt x="24230" y="344785"/>
                  </a:lnTo>
                  <a:lnTo>
                    <a:pt x="27288" y="374309"/>
                  </a:lnTo>
                  <a:lnTo>
                    <a:pt x="33230" y="404825"/>
                  </a:lnTo>
                  <a:lnTo>
                    <a:pt x="35501" y="428826"/>
                  </a:lnTo>
                  <a:lnTo>
                    <a:pt x="34860" y="420553"/>
                  </a:lnTo>
                  <a:lnTo>
                    <a:pt x="25767" y="385014"/>
                  </a:lnTo>
                  <a:lnTo>
                    <a:pt x="22716" y="355890"/>
                  </a:lnTo>
                  <a:lnTo>
                    <a:pt x="18019" y="325918"/>
                  </a:lnTo>
                  <a:lnTo>
                    <a:pt x="11601" y="293136"/>
                  </a:lnTo>
                  <a:lnTo>
                    <a:pt x="8464" y="258288"/>
                  </a:lnTo>
                  <a:lnTo>
                    <a:pt x="3743" y="222827"/>
                  </a:lnTo>
                  <a:lnTo>
                    <a:pt x="1109" y="187185"/>
                  </a:lnTo>
                  <a:lnTo>
                    <a:pt x="329" y="155281"/>
                  </a:lnTo>
                  <a:lnTo>
                    <a:pt x="3890" y="125720"/>
                  </a:lnTo>
                  <a:lnTo>
                    <a:pt x="6179" y="96852"/>
                  </a:lnTo>
                  <a:lnTo>
                    <a:pt x="13450" y="63563"/>
                  </a:lnTo>
                  <a:lnTo>
                    <a:pt x="29351" y="31470"/>
                  </a:lnTo>
                  <a:lnTo>
                    <a:pt x="45209" y="14510"/>
                  </a:lnTo>
                  <a:lnTo>
                    <a:pt x="57399" y="5948"/>
                  </a:lnTo>
                  <a:lnTo>
                    <a:pt x="73187" y="1128"/>
                  </a:lnTo>
                  <a:lnTo>
                    <a:pt x="83063" y="0"/>
                  </a:lnTo>
                  <a:lnTo>
                    <a:pt x="105133" y="6950"/>
                  </a:lnTo>
                  <a:lnTo>
                    <a:pt x="118428" y="18992"/>
                  </a:lnTo>
                  <a:lnTo>
                    <a:pt x="136106" y="48800"/>
                  </a:lnTo>
                  <a:lnTo>
                    <a:pt x="139866" y="73840"/>
                  </a:lnTo>
                  <a:lnTo>
                    <a:pt x="141538" y="102960"/>
                  </a:lnTo>
                  <a:lnTo>
                    <a:pt x="141685" y="137205"/>
                  </a:lnTo>
                  <a:lnTo>
                    <a:pt x="136261" y="167460"/>
                  </a:lnTo>
                  <a:lnTo>
                    <a:pt x="125746" y="196532"/>
                  </a:lnTo>
                  <a:lnTo>
                    <a:pt x="116456" y="224461"/>
                  </a:lnTo>
                  <a:lnTo>
                    <a:pt x="99498" y="253517"/>
                  </a:lnTo>
                  <a:lnTo>
                    <a:pt x="73509" y="284606"/>
                  </a:lnTo>
                  <a:lnTo>
                    <a:pt x="70437" y="289449"/>
                  </a:lnTo>
                  <a:lnTo>
                    <a:pt x="66802" y="292678"/>
                  </a:lnTo>
                  <a:lnTo>
                    <a:pt x="58529" y="296266"/>
                  </a:lnTo>
                  <a:lnTo>
                    <a:pt x="28575" y="29913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SMARTInkShape-5"/>
            <p:cNvSpPr/>
            <p:nvPr/>
          </p:nvSpPr>
          <p:spPr bwMode="auto">
            <a:xfrm>
              <a:off x="3936206" y="1434907"/>
              <a:ext cx="250033" cy="319506"/>
            </a:xfrm>
            <a:custGeom>
              <a:avLst/>
              <a:gdLst/>
              <a:ahLst/>
              <a:cxnLst/>
              <a:rect l="0" t="0" r="0" b="0"/>
              <a:pathLst>
                <a:path w="250033" h="319506">
                  <a:moveTo>
                    <a:pt x="0" y="165293"/>
                  </a:moveTo>
                  <a:lnTo>
                    <a:pt x="9943" y="181387"/>
                  </a:lnTo>
                  <a:lnTo>
                    <a:pt x="20823" y="184352"/>
                  </a:lnTo>
                  <a:lnTo>
                    <a:pt x="28170" y="185143"/>
                  </a:lnTo>
                  <a:lnTo>
                    <a:pt x="40566" y="181788"/>
                  </a:lnTo>
                  <a:lnTo>
                    <a:pt x="70488" y="162262"/>
                  </a:lnTo>
                  <a:lnTo>
                    <a:pt x="94896" y="129370"/>
                  </a:lnTo>
                  <a:lnTo>
                    <a:pt x="109178" y="99875"/>
                  </a:lnTo>
                  <a:lnTo>
                    <a:pt x="120367" y="71650"/>
                  </a:lnTo>
                  <a:lnTo>
                    <a:pt x="129944" y="41944"/>
                  </a:lnTo>
                  <a:lnTo>
                    <a:pt x="134017" y="16826"/>
                  </a:lnTo>
                  <a:lnTo>
                    <a:pt x="132853" y="5910"/>
                  </a:lnTo>
                  <a:lnTo>
                    <a:pt x="131431" y="1888"/>
                  </a:lnTo>
                  <a:lnTo>
                    <a:pt x="128102" y="0"/>
                  </a:lnTo>
                  <a:lnTo>
                    <a:pt x="118053" y="19"/>
                  </a:lnTo>
                  <a:lnTo>
                    <a:pt x="109883" y="2673"/>
                  </a:lnTo>
                  <a:lnTo>
                    <a:pt x="106593" y="4492"/>
                  </a:lnTo>
                  <a:lnTo>
                    <a:pt x="90700" y="34341"/>
                  </a:lnTo>
                  <a:lnTo>
                    <a:pt x="79094" y="69047"/>
                  </a:lnTo>
                  <a:lnTo>
                    <a:pt x="73706" y="99999"/>
                  </a:lnTo>
                  <a:lnTo>
                    <a:pt x="72110" y="131394"/>
                  </a:lnTo>
                  <a:lnTo>
                    <a:pt x="71637" y="165832"/>
                  </a:lnTo>
                  <a:lnTo>
                    <a:pt x="71497" y="199055"/>
                  </a:lnTo>
                  <a:lnTo>
                    <a:pt x="73572" y="226890"/>
                  </a:lnTo>
                  <a:lnTo>
                    <a:pt x="81384" y="257629"/>
                  </a:lnTo>
                  <a:lnTo>
                    <a:pt x="96274" y="285838"/>
                  </a:lnTo>
                  <a:lnTo>
                    <a:pt x="111429" y="302434"/>
                  </a:lnTo>
                  <a:lnTo>
                    <a:pt x="134528" y="315818"/>
                  </a:lnTo>
                  <a:lnTo>
                    <a:pt x="149484" y="319505"/>
                  </a:lnTo>
                  <a:lnTo>
                    <a:pt x="171291" y="317789"/>
                  </a:lnTo>
                  <a:lnTo>
                    <a:pt x="199994" y="305188"/>
                  </a:lnTo>
                  <a:lnTo>
                    <a:pt x="221447" y="295203"/>
                  </a:lnTo>
                  <a:lnTo>
                    <a:pt x="250032" y="27244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SMARTInkShape-6"/>
            <p:cNvSpPr/>
            <p:nvPr/>
          </p:nvSpPr>
          <p:spPr bwMode="auto">
            <a:xfrm>
              <a:off x="4193381" y="1528763"/>
              <a:ext cx="178595" cy="50007"/>
            </a:xfrm>
            <a:custGeom>
              <a:avLst/>
              <a:gdLst/>
              <a:ahLst/>
              <a:cxnLst/>
              <a:rect l="0" t="0" r="0" b="0"/>
              <a:pathLst>
                <a:path w="178595" h="50007">
                  <a:moveTo>
                    <a:pt x="0" y="50006"/>
                  </a:moveTo>
                  <a:lnTo>
                    <a:pt x="28516" y="44302"/>
                  </a:lnTo>
                  <a:lnTo>
                    <a:pt x="59338" y="37821"/>
                  </a:lnTo>
                  <a:lnTo>
                    <a:pt x="91890" y="28519"/>
                  </a:lnTo>
                  <a:lnTo>
                    <a:pt x="123549" y="20777"/>
                  </a:lnTo>
                  <a:lnTo>
                    <a:pt x="178594"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grpSp>
        <p:nvGrpSpPr>
          <p:cNvPr id="18" name="SMARTInkShape-Group2"/>
          <p:cNvGrpSpPr/>
          <p:nvPr/>
        </p:nvGrpSpPr>
        <p:grpSpPr>
          <a:xfrm>
            <a:off x="4564987" y="1224933"/>
            <a:ext cx="1864389" cy="549524"/>
            <a:chOff x="4564987" y="1224933"/>
            <a:chExt cx="1864389" cy="549524"/>
          </a:xfrm>
        </p:grpSpPr>
        <p:sp>
          <p:nvSpPr>
            <p:cNvPr id="9" name="SMARTInkShape-7"/>
            <p:cNvSpPr/>
            <p:nvPr/>
          </p:nvSpPr>
          <p:spPr bwMode="auto">
            <a:xfrm>
              <a:off x="5122070" y="1400175"/>
              <a:ext cx="107156" cy="310077"/>
            </a:xfrm>
            <a:custGeom>
              <a:avLst/>
              <a:gdLst/>
              <a:ahLst/>
              <a:cxnLst/>
              <a:rect l="0" t="0" r="0" b="0"/>
              <a:pathLst>
                <a:path w="107156" h="310077">
                  <a:moveTo>
                    <a:pt x="0" y="7144"/>
                  </a:moveTo>
                  <a:lnTo>
                    <a:pt x="3791" y="3351"/>
                  </a:lnTo>
                  <a:lnTo>
                    <a:pt x="4909" y="3822"/>
                  </a:lnTo>
                  <a:lnTo>
                    <a:pt x="12650" y="31857"/>
                  </a:lnTo>
                  <a:lnTo>
                    <a:pt x="18476" y="61121"/>
                  </a:lnTo>
                  <a:lnTo>
                    <a:pt x="20554" y="89459"/>
                  </a:lnTo>
                  <a:lnTo>
                    <a:pt x="21257" y="122887"/>
                  </a:lnTo>
                  <a:lnTo>
                    <a:pt x="23496" y="150446"/>
                  </a:lnTo>
                  <a:lnTo>
                    <a:pt x="27069" y="185070"/>
                  </a:lnTo>
                  <a:lnTo>
                    <a:pt x="28699" y="213222"/>
                  </a:lnTo>
                  <a:lnTo>
                    <a:pt x="32069" y="238963"/>
                  </a:lnTo>
                  <a:lnTo>
                    <a:pt x="34636" y="271976"/>
                  </a:lnTo>
                  <a:lnTo>
                    <a:pt x="42378" y="306551"/>
                  </a:lnTo>
                  <a:lnTo>
                    <a:pt x="42647" y="310076"/>
                  </a:lnTo>
                  <a:lnTo>
                    <a:pt x="42718" y="309905"/>
                  </a:lnTo>
                  <a:lnTo>
                    <a:pt x="42049" y="298662"/>
                  </a:lnTo>
                  <a:lnTo>
                    <a:pt x="37203" y="265929"/>
                  </a:lnTo>
                  <a:lnTo>
                    <a:pt x="36011" y="232269"/>
                  </a:lnTo>
                  <a:lnTo>
                    <a:pt x="35805" y="200671"/>
                  </a:lnTo>
                  <a:lnTo>
                    <a:pt x="39536" y="166173"/>
                  </a:lnTo>
                  <a:lnTo>
                    <a:pt x="45668" y="134609"/>
                  </a:lnTo>
                  <a:lnTo>
                    <a:pt x="52513" y="105148"/>
                  </a:lnTo>
                  <a:lnTo>
                    <a:pt x="59566" y="76310"/>
                  </a:lnTo>
                  <a:lnTo>
                    <a:pt x="74270" y="47658"/>
                  </a:lnTo>
                  <a:lnTo>
                    <a:pt x="94103" y="15546"/>
                  </a:lnTo>
                  <a:lnTo>
                    <a:pt x="107155"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SMARTInkShape-8"/>
            <p:cNvSpPr/>
            <p:nvPr/>
          </p:nvSpPr>
          <p:spPr bwMode="auto">
            <a:xfrm>
              <a:off x="5345065" y="1382571"/>
              <a:ext cx="148481" cy="329827"/>
            </a:xfrm>
            <a:custGeom>
              <a:avLst/>
              <a:gdLst/>
              <a:ahLst/>
              <a:cxnLst/>
              <a:rect l="0" t="0" r="0" b="0"/>
              <a:pathLst>
                <a:path w="148481" h="329827">
                  <a:moveTo>
                    <a:pt x="41323" y="31892"/>
                  </a:moveTo>
                  <a:lnTo>
                    <a:pt x="56864" y="41779"/>
                  </a:lnTo>
                  <a:lnTo>
                    <a:pt x="64105" y="48986"/>
                  </a:lnTo>
                  <a:lnTo>
                    <a:pt x="69671" y="59972"/>
                  </a:lnTo>
                  <a:lnTo>
                    <a:pt x="69878" y="46688"/>
                  </a:lnTo>
                  <a:lnTo>
                    <a:pt x="62620" y="14335"/>
                  </a:lnTo>
                  <a:lnTo>
                    <a:pt x="59255" y="8743"/>
                  </a:lnTo>
                  <a:lnTo>
                    <a:pt x="55114" y="5728"/>
                  </a:lnTo>
                  <a:lnTo>
                    <a:pt x="50627" y="3595"/>
                  </a:lnTo>
                  <a:lnTo>
                    <a:pt x="45987" y="0"/>
                  </a:lnTo>
                  <a:lnTo>
                    <a:pt x="42845" y="312"/>
                  </a:lnTo>
                  <a:lnTo>
                    <a:pt x="35120" y="4892"/>
                  </a:lnTo>
                  <a:lnTo>
                    <a:pt x="28512" y="18569"/>
                  </a:lnTo>
                  <a:lnTo>
                    <a:pt x="17802" y="52102"/>
                  </a:lnTo>
                  <a:lnTo>
                    <a:pt x="8837" y="87360"/>
                  </a:lnTo>
                  <a:lnTo>
                    <a:pt x="5768" y="115443"/>
                  </a:lnTo>
                  <a:lnTo>
                    <a:pt x="978" y="143872"/>
                  </a:lnTo>
                  <a:lnTo>
                    <a:pt x="0" y="172403"/>
                  </a:lnTo>
                  <a:lnTo>
                    <a:pt x="4384" y="200966"/>
                  </a:lnTo>
                  <a:lnTo>
                    <a:pt x="9917" y="229537"/>
                  </a:lnTo>
                  <a:lnTo>
                    <a:pt x="13496" y="257317"/>
                  </a:lnTo>
                  <a:lnTo>
                    <a:pt x="28124" y="288439"/>
                  </a:lnTo>
                  <a:lnTo>
                    <a:pt x="46300" y="313725"/>
                  </a:lnTo>
                  <a:lnTo>
                    <a:pt x="59939" y="321986"/>
                  </a:lnTo>
                  <a:lnTo>
                    <a:pt x="76584" y="327510"/>
                  </a:lnTo>
                  <a:lnTo>
                    <a:pt x="102218" y="329826"/>
                  </a:lnTo>
                  <a:lnTo>
                    <a:pt x="114954" y="327555"/>
                  </a:lnTo>
                  <a:lnTo>
                    <a:pt x="148480" y="31049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SMARTInkShape-9"/>
            <p:cNvSpPr/>
            <p:nvPr/>
          </p:nvSpPr>
          <p:spPr bwMode="auto">
            <a:xfrm>
              <a:off x="5536405" y="1385888"/>
              <a:ext cx="142858" cy="347173"/>
            </a:xfrm>
            <a:custGeom>
              <a:avLst/>
              <a:gdLst/>
              <a:ahLst/>
              <a:cxnLst/>
              <a:rect l="0" t="0" r="0" b="0"/>
              <a:pathLst>
                <a:path w="142858" h="347173">
                  <a:moveTo>
                    <a:pt x="0" y="0"/>
                  </a:moveTo>
                  <a:lnTo>
                    <a:pt x="9944" y="0"/>
                  </a:lnTo>
                  <a:lnTo>
                    <a:pt x="14474" y="8466"/>
                  </a:lnTo>
                  <a:lnTo>
                    <a:pt x="20058" y="32187"/>
                  </a:lnTo>
                  <a:lnTo>
                    <a:pt x="16251" y="65948"/>
                  </a:lnTo>
                  <a:lnTo>
                    <a:pt x="15162" y="93074"/>
                  </a:lnTo>
                  <a:lnTo>
                    <a:pt x="12560" y="119418"/>
                  </a:lnTo>
                  <a:lnTo>
                    <a:pt x="9552" y="144356"/>
                  </a:lnTo>
                  <a:lnTo>
                    <a:pt x="8215" y="168668"/>
                  </a:lnTo>
                  <a:lnTo>
                    <a:pt x="5504" y="192703"/>
                  </a:lnTo>
                  <a:lnTo>
                    <a:pt x="1632" y="226430"/>
                  </a:lnTo>
                  <a:lnTo>
                    <a:pt x="2601" y="256532"/>
                  </a:lnTo>
                  <a:lnTo>
                    <a:pt x="6247" y="291355"/>
                  </a:lnTo>
                  <a:lnTo>
                    <a:pt x="10979" y="304381"/>
                  </a:lnTo>
                  <a:lnTo>
                    <a:pt x="26952" y="325678"/>
                  </a:lnTo>
                  <a:lnTo>
                    <a:pt x="48291" y="340355"/>
                  </a:lnTo>
                  <a:lnTo>
                    <a:pt x="74723" y="347172"/>
                  </a:lnTo>
                  <a:lnTo>
                    <a:pt x="83153" y="345748"/>
                  </a:lnTo>
                  <a:lnTo>
                    <a:pt x="109560" y="330586"/>
                  </a:lnTo>
                  <a:lnTo>
                    <a:pt x="113521" y="327547"/>
                  </a:lnTo>
                  <a:lnTo>
                    <a:pt x="122890" y="311892"/>
                  </a:lnTo>
                  <a:lnTo>
                    <a:pt x="134485" y="280796"/>
                  </a:lnTo>
                  <a:lnTo>
                    <a:pt x="140390" y="249004"/>
                  </a:lnTo>
                  <a:lnTo>
                    <a:pt x="142140" y="219476"/>
                  </a:lnTo>
                  <a:lnTo>
                    <a:pt x="142658" y="186826"/>
                  </a:lnTo>
                  <a:lnTo>
                    <a:pt x="142812" y="152017"/>
                  </a:lnTo>
                  <a:lnTo>
                    <a:pt x="142857" y="120360"/>
                  </a:lnTo>
                  <a:lnTo>
                    <a:pt x="135286" y="94664"/>
                  </a:lnTo>
                  <a:lnTo>
                    <a:pt x="113595" y="60532"/>
                  </a:lnTo>
                  <a:lnTo>
                    <a:pt x="98129" y="43776"/>
                  </a:lnTo>
                  <a:lnTo>
                    <a:pt x="71440" y="285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SMARTInkShape-10"/>
            <p:cNvSpPr/>
            <p:nvPr/>
          </p:nvSpPr>
          <p:spPr bwMode="auto">
            <a:xfrm>
              <a:off x="6159360" y="1391018"/>
              <a:ext cx="270016" cy="383439"/>
            </a:xfrm>
            <a:custGeom>
              <a:avLst/>
              <a:gdLst/>
              <a:ahLst/>
              <a:cxnLst/>
              <a:rect l="0" t="0" r="0" b="0"/>
              <a:pathLst>
                <a:path w="270016" h="383439">
                  <a:moveTo>
                    <a:pt x="141428" y="37732"/>
                  </a:moveTo>
                  <a:lnTo>
                    <a:pt x="140634" y="15728"/>
                  </a:lnTo>
                  <a:lnTo>
                    <a:pt x="137635" y="8638"/>
                  </a:lnTo>
                  <a:lnTo>
                    <a:pt x="131541" y="2841"/>
                  </a:lnTo>
                  <a:lnTo>
                    <a:pt x="127692" y="184"/>
                  </a:lnTo>
                  <a:lnTo>
                    <a:pt x="121952" y="0"/>
                  </a:lnTo>
                  <a:lnTo>
                    <a:pt x="107107" y="4029"/>
                  </a:lnTo>
                  <a:lnTo>
                    <a:pt x="88483" y="15222"/>
                  </a:lnTo>
                  <a:lnTo>
                    <a:pt x="63087" y="40020"/>
                  </a:lnTo>
                  <a:lnTo>
                    <a:pt x="43844" y="70551"/>
                  </a:lnTo>
                  <a:lnTo>
                    <a:pt x="29523" y="97815"/>
                  </a:lnTo>
                  <a:lnTo>
                    <a:pt x="19018" y="129794"/>
                  </a:lnTo>
                  <a:lnTo>
                    <a:pt x="10878" y="164405"/>
                  </a:lnTo>
                  <a:lnTo>
                    <a:pt x="3439" y="199795"/>
                  </a:lnTo>
                  <a:lnTo>
                    <a:pt x="0" y="235417"/>
                  </a:lnTo>
                  <a:lnTo>
                    <a:pt x="2774" y="267314"/>
                  </a:lnTo>
                  <a:lnTo>
                    <a:pt x="4830" y="296874"/>
                  </a:lnTo>
                  <a:lnTo>
                    <a:pt x="13024" y="321948"/>
                  </a:lnTo>
                  <a:lnTo>
                    <a:pt x="34609" y="356882"/>
                  </a:lnTo>
                  <a:lnTo>
                    <a:pt x="48660" y="370685"/>
                  </a:lnTo>
                  <a:lnTo>
                    <a:pt x="60509" y="377005"/>
                  </a:lnTo>
                  <a:lnTo>
                    <a:pt x="88700" y="383438"/>
                  </a:lnTo>
                  <a:lnTo>
                    <a:pt x="107939" y="382408"/>
                  </a:lnTo>
                  <a:lnTo>
                    <a:pt x="132828" y="373574"/>
                  </a:lnTo>
                  <a:lnTo>
                    <a:pt x="159076" y="353317"/>
                  </a:lnTo>
                  <a:lnTo>
                    <a:pt x="183169" y="319622"/>
                  </a:lnTo>
                  <a:lnTo>
                    <a:pt x="197804" y="290853"/>
                  </a:lnTo>
                  <a:lnTo>
                    <a:pt x="207168" y="259663"/>
                  </a:lnTo>
                  <a:lnTo>
                    <a:pt x="218762" y="225286"/>
                  </a:lnTo>
                  <a:lnTo>
                    <a:pt x="232251" y="193757"/>
                  </a:lnTo>
                  <a:lnTo>
                    <a:pt x="246302" y="164307"/>
                  </a:lnTo>
                  <a:lnTo>
                    <a:pt x="270015" y="10917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SMARTInkShape-11"/>
            <p:cNvSpPr/>
            <p:nvPr/>
          </p:nvSpPr>
          <p:spPr bwMode="auto">
            <a:xfrm>
              <a:off x="4857833" y="1379033"/>
              <a:ext cx="242806" cy="340353"/>
            </a:xfrm>
            <a:custGeom>
              <a:avLst/>
              <a:gdLst/>
              <a:ahLst/>
              <a:cxnLst/>
              <a:rect l="0" t="0" r="0" b="0"/>
              <a:pathLst>
                <a:path w="242806" h="340353">
                  <a:moveTo>
                    <a:pt x="85642" y="64005"/>
                  </a:moveTo>
                  <a:lnTo>
                    <a:pt x="92699" y="71061"/>
                  </a:lnTo>
                  <a:lnTo>
                    <a:pt x="84711" y="37925"/>
                  </a:lnTo>
                  <a:lnTo>
                    <a:pt x="70158" y="5720"/>
                  </a:lnTo>
                  <a:lnTo>
                    <a:pt x="68176" y="1336"/>
                  </a:lnTo>
                  <a:lnTo>
                    <a:pt x="64473" y="0"/>
                  </a:lnTo>
                  <a:lnTo>
                    <a:pt x="54008" y="2750"/>
                  </a:lnTo>
                  <a:lnTo>
                    <a:pt x="45653" y="9263"/>
                  </a:lnTo>
                  <a:lnTo>
                    <a:pt x="39294" y="18244"/>
                  </a:lnTo>
                  <a:lnTo>
                    <a:pt x="26279" y="50276"/>
                  </a:lnTo>
                  <a:lnTo>
                    <a:pt x="16619" y="84899"/>
                  </a:lnTo>
                  <a:lnTo>
                    <a:pt x="9452" y="117644"/>
                  </a:lnTo>
                  <a:lnTo>
                    <a:pt x="3095" y="151688"/>
                  </a:lnTo>
                  <a:lnTo>
                    <a:pt x="858" y="182236"/>
                  </a:lnTo>
                  <a:lnTo>
                    <a:pt x="196" y="211396"/>
                  </a:lnTo>
                  <a:lnTo>
                    <a:pt x="0" y="240144"/>
                  </a:lnTo>
                  <a:lnTo>
                    <a:pt x="1529" y="268770"/>
                  </a:lnTo>
                  <a:lnTo>
                    <a:pt x="11331" y="295773"/>
                  </a:lnTo>
                  <a:lnTo>
                    <a:pt x="24289" y="313740"/>
                  </a:lnTo>
                  <a:lnTo>
                    <a:pt x="33503" y="321313"/>
                  </a:lnTo>
                  <a:lnTo>
                    <a:pt x="42890" y="325207"/>
                  </a:lnTo>
                  <a:lnTo>
                    <a:pt x="47616" y="326246"/>
                  </a:lnTo>
                  <a:lnTo>
                    <a:pt x="52353" y="324557"/>
                  </a:lnTo>
                  <a:lnTo>
                    <a:pt x="61851" y="316331"/>
                  </a:lnTo>
                  <a:lnTo>
                    <a:pt x="76123" y="294519"/>
                  </a:lnTo>
                  <a:lnTo>
                    <a:pt x="84555" y="259498"/>
                  </a:lnTo>
                  <a:lnTo>
                    <a:pt x="90925" y="226710"/>
                  </a:lnTo>
                  <a:lnTo>
                    <a:pt x="92234" y="197145"/>
                  </a:lnTo>
                  <a:lnTo>
                    <a:pt x="94739" y="165366"/>
                  </a:lnTo>
                  <a:lnTo>
                    <a:pt x="98392" y="135842"/>
                  </a:lnTo>
                  <a:lnTo>
                    <a:pt x="103418" y="101213"/>
                  </a:lnTo>
                  <a:lnTo>
                    <a:pt x="105990" y="71149"/>
                  </a:lnTo>
                  <a:lnTo>
                    <a:pt x="106066" y="47453"/>
                  </a:lnTo>
                  <a:lnTo>
                    <a:pt x="102894" y="35464"/>
                  </a:lnTo>
                  <a:lnTo>
                    <a:pt x="103494" y="34659"/>
                  </a:lnTo>
                  <a:lnTo>
                    <a:pt x="104687" y="34916"/>
                  </a:lnTo>
                  <a:lnTo>
                    <a:pt x="111511" y="62257"/>
                  </a:lnTo>
                  <a:lnTo>
                    <a:pt x="113683" y="94351"/>
                  </a:lnTo>
                  <a:lnTo>
                    <a:pt x="116176" y="123796"/>
                  </a:lnTo>
                  <a:lnTo>
                    <a:pt x="119824" y="155539"/>
                  </a:lnTo>
                  <a:lnTo>
                    <a:pt x="123022" y="185053"/>
                  </a:lnTo>
                  <a:lnTo>
                    <a:pt x="128997" y="213906"/>
                  </a:lnTo>
                  <a:lnTo>
                    <a:pt x="135794" y="242564"/>
                  </a:lnTo>
                  <a:lnTo>
                    <a:pt x="145202" y="276899"/>
                  </a:lnTo>
                  <a:lnTo>
                    <a:pt x="156291" y="306612"/>
                  </a:lnTo>
                  <a:lnTo>
                    <a:pt x="178907" y="334989"/>
                  </a:lnTo>
                  <a:lnTo>
                    <a:pt x="191122" y="339223"/>
                  </a:lnTo>
                  <a:lnTo>
                    <a:pt x="198825" y="340352"/>
                  </a:lnTo>
                  <a:lnTo>
                    <a:pt x="205547" y="338724"/>
                  </a:lnTo>
                  <a:lnTo>
                    <a:pt x="222593" y="325849"/>
                  </a:lnTo>
                  <a:lnTo>
                    <a:pt x="242805" y="30689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SMARTInkShape-12"/>
            <p:cNvSpPr/>
            <p:nvPr/>
          </p:nvSpPr>
          <p:spPr bwMode="auto">
            <a:xfrm>
              <a:off x="4564987" y="1371914"/>
              <a:ext cx="171320" cy="337147"/>
            </a:xfrm>
            <a:custGeom>
              <a:avLst/>
              <a:gdLst/>
              <a:ahLst/>
              <a:cxnLst/>
              <a:rect l="0" t="0" r="0" b="0"/>
              <a:pathLst>
                <a:path w="171320" h="337147">
                  <a:moveTo>
                    <a:pt x="14157" y="13974"/>
                  </a:moveTo>
                  <a:lnTo>
                    <a:pt x="14157" y="48956"/>
                  </a:lnTo>
                  <a:lnTo>
                    <a:pt x="14157" y="80238"/>
                  </a:lnTo>
                  <a:lnTo>
                    <a:pt x="14157" y="112964"/>
                  </a:lnTo>
                  <a:lnTo>
                    <a:pt x="14157" y="148062"/>
                  </a:lnTo>
                  <a:lnTo>
                    <a:pt x="14157" y="176117"/>
                  </a:lnTo>
                  <a:lnTo>
                    <a:pt x="13363" y="204538"/>
                  </a:lnTo>
                  <a:lnTo>
                    <a:pt x="9247" y="234655"/>
                  </a:lnTo>
                  <a:lnTo>
                    <a:pt x="8006" y="259692"/>
                  </a:lnTo>
                  <a:lnTo>
                    <a:pt x="7454" y="284577"/>
                  </a:lnTo>
                  <a:lnTo>
                    <a:pt x="7144" y="314550"/>
                  </a:lnTo>
                  <a:lnTo>
                    <a:pt x="7025" y="337146"/>
                  </a:lnTo>
                  <a:lnTo>
                    <a:pt x="6221" y="303035"/>
                  </a:lnTo>
                  <a:lnTo>
                    <a:pt x="2104" y="273805"/>
                  </a:lnTo>
                  <a:lnTo>
                    <a:pt x="531" y="243449"/>
                  </a:lnTo>
                  <a:lnTo>
                    <a:pt x="163" y="218356"/>
                  </a:lnTo>
                  <a:lnTo>
                    <a:pt x="0" y="193446"/>
                  </a:lnTo>
                  <a:lnTo>
                    <a:pt x="721" y="169145"/>
                  </a:lnTo>
                  <a:lnTo>
                    <a:pt x="4796" y="133945"/>
                  </a:lnTo>
                  <a:lnTo>
                    <a:pt x="7150" y="103055"/>
                  </a:lnTo>
                  <a:lnTo>
                    <a:pt x="12522" y="74587"/>
                  </a:lnTo>
                  <a:lnTo>
                    <a:pt x="23564" y="41116"/>
                  </a:lnTo>
                  <a:lnTo>
                    <a:pt x="32625" y="24449"/>
                  </a:lnTo>
                  <a:lnTo>
                    <a:pt x="49527" y="7729"/>
                  </a:lnTo>
                  <a:lnTo>
                    <a:pt x="57129" y="3261"/>
                  </a:lnTo>
                  <a:lnTo>
                    <a:pt x="90087" y="157"/>
                  </a:lnTo>
                  <a:lnTo>
                    <a:pt x="95733" y="0"/>
                  </a:lnTo>
                  <a:lnTo>
                    <a:pt x="108357" y="6175"/>
                  </a:lnTo>
                  <a:lnTo>
                    <a:pt x="120317" y="16858"/>
                  </a:lnTo>
                  <a:lnTo>
                    <a:pt x="134463" y="43118"/>
                  </a:lnTo>
                  <a:lnTo>
                    <a:pt x="144901" y="75028"/>
                  </a:lnTo>
                  <a:lnTo>
                    <a:pt x="148410" y="102531"/>
                  </a:lnTo>
                  <a:lnTo>
                    <a:pt x="154506" y="135359"/>
                  </a:lnTo>
                  <a:lnTo>
                    <a:pt x="156283" y="162300"/>
                  </a:lnTo>
                  <a:lnTo>
                    <a:pt x="156810" y="190390"/>
                  </a:lnTo>
                  <a:lnTo>
                    <a:pt x="156966" y="218821"/>
                  </a:lnTo>
                  <a:lnTo>
                    <a:pt x="157012" y="246560"/>
                  </a:lnTo>
                  <a:lnTo>
                    <a:pt x="157028" y="279785"/>
                  </a:lnTo>
                  <a:lnTo>
                    <a:pt x="158617" y="297212"/>
                  </a:lnTo>
                  <a:lnTo>
                    <a:pt x="171319" y="3282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SMARTInkShape-13"/>
            <p:cNvSpPr/>
            <p:nvPr/>
          </p:nvSpPr>
          <p:spPr bwMode="auto">
            <a:xfrm>
              <a:off x="5929313" y="1414463"/>
              <a:ext cx="7143" cy="14288"/>
            </a:xfrm>
            <a:custGeom>
              <a:avLst/>
              <a:gdLst/>
              <a:ahLst/>
              <a:cxnLst/>
              <a:rect l="0" t="0" r="0" b="0"/>
              <a:pathLst>
                <a:path w="7143" h="14288">
                  <a:moveTo>
                    <a:pt x="0" y="14287"/>
                  </a:moveTo>
                  <a:lnTo>
                    <a:pt x="7142" y="0"/>
                  </a:lnTo>
                </a:path>
              </a:pathLst>
            </a:cu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SMARTInkShape-14"/>
            <p:cNvSpPr/>
            <p:nvPr/>
          </p:nvSpPr>
          <p:spPr bwMode="auto">
            <a:xfrm>
              <a:off x="5715000" y="1439863"/>
              <a:ext cx="307181" cy="311995"/>
            </a:xfrm>
            <a:custGeom>
              <a:avLst/>
              <a:gdLst/>
              <a:ahLst/>
              <a:cxnLst/>
              <a:rect l="0" t="0" r="0" b="0"/>
              <a:pathLst>
                <a:path w="307181" h="311995">
                  <a:moveTo>
                    <a:pt x="0" y="74612"/>
                  </a:moveTo>
                  <a:lnTo>
                    <a:pt x="3792" y="70820"/>
                  </a:lnTo>
                  <a:lnTo>
                    <a:pt x="33410" y="62427"/>
                  </a:lnTo>
                  <a:lnTo>
                    <a:pt x="65955" y="53126"/>
                  </a:lnTo>
                  <a:lnTo>
                    <a:pt x="98930" y="43645"/>
                  </a:lnTo>
                  <a:lnTo>
                    <a:pt x="134077" y="34129"/>
                  </a:lnTo>
                  <a:lnTo>
                    <a:pt x="169477" y="24605"/>
                  </a:lnTo>
                  <a:lnTo>
                    <a:pt x="199635" y="15081"/>
                  </a:lnTo>
                  <a:lnTo>
                    <a:pt x="228522" y="5556"/>
                  </a:lnTo>
                  <a:lnTo>
                    <a:pt x="247628" y="0"/>
                  </a:lnTo>
                  <a:lnTo>
                    <a:pt x="250809" y="264"/>
                  </a:lnTo>
                  <a:lnTo>
                    <a:pt x="252932" y="1234"/>
                  </a:lnTo>
                  <a:lnTo>
                    <a:pt x="259711" y="17769"/>
                  </a:lnTo>
                  <a:lnTo>
                    <a:pt x="263408" y="44363"/>
                  </a:lnTo>
                  <a:lnTo>
                    <a:pt x="263914" y="69370"/>
                  </a:lnTo>
                  <a:lnTo>
                    <a:pt x="264199" y="103310"/>
                  </a:lnTo>
                  <a:lnTo>
                    <a:pt x="264283" y="133474"/>
                  </a:lnTo>
                  <a:lnTo>
                    <a:pt x="264308" y="166312"/>
                  </a:lnTo>
                  <a:lnTo>
                    <a:pt x="264316" y="197385"/>
                  </a:lnTo>
                  <a:lnTo>
                    <a:pt x="264318" y="226700"/>
                  </a:lnTo>
                  <a:lnTo>
                    <a:pt x="270022" y="259347"/>
                  </a:lnTo>
                  <a:lnTo>
                    <a:pt x="278792" y="288726"/>
                  </a:lnTo>
                  <a:lnTo>
                    <a:pt x="285805" y="306064"/>
                  </a:lnTo>
                  <a:lnTo>
                    <a:pt x="288168" y="309876"/>
                  </a:lnTo>
                  <a:lnTo>
                    <a:pt x="290537" y="311623"/>
                  </a:lnTo>
                  <a:lnTo>
                    <a:pt x="292910" y="311994"/>
                  </a:lnTo>
                  <a:lnTo>
                    <a:pt x="295286" y="311448"/>
                  </a:lnTo>
                  <a:lnTo>
                    <a:pt x="307180" y="2889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SMARTInkShape-15"/>
            <p:cNvSpPr/>
            <p:nvPr/>
          </p:nvSpPr>
          <p:spPr bwMode="auto">
            <a:xfrm>
              <a:off x="5782645" y="1224933"/>
              <a:ext cx="39511" cy="503856"/>
            </a:xfrm>
            <a:custGeom>
              <a:avLst/>
              <a:gdLst/>
              <a:ahLst/>
              <a:cxnLst/>
              <a:rect l="0" t="0" r="0" b="0"/>
              <a:pathLst>
                <a:path w="39511" h="503856">
                  <a:moveTo>
                    <a:pt x="3793" y="3792"/>
                  </a:moveTo>
                  <a:lnTo>
                    <a:pt x="0" y="0"/>
                  </a:lnTo>
                  <a:lnTo>
                    <a:pt x="13037" y="30564"/>
                  </a:lnTo>
                  <a:lnTo>
                    <a:pt x="16586" y="64641"/>
                  </a:lnTo>
                  <a:lnTo>
                    <a:pt x="17637" y="97316"/>
                  </a:lnTo>
                  <a:lnTo>
                    <a:pt x="17949" y="130898"/>
                  </a:lnTo>
                  <a:lnTo>
                    <a:pt x="18041" y="162191"/>
                  </a:lnTo>
                  <a:lnTo>
                    <a:pt x="15946" y="186110"/>
                  </a:lnTo>
                  <a:lnTo>
                    <a:pt x="13163" y="211822"/>
                  </a:lnTo>
                  <a:lnTo>
                    <a:pt x="11926" y="236479"/>
                  </a:lnTo>
                  <a:lnTo>
                    <a:pt x="11377" y="262784"/>
                  </a:lnTo>
                  <a:lnTo>
                    <a:pt x="11132" y="289556"/>
                  </a:lnTo>
                  <a:lnTo>
                    <a:pt x="11023" y="314683"/>
                  </a:lnTo>
                  <a:lnTo>
                    <a:pt x="13091" y="341197"/>
                  </a:lnTo>
                  <a:lnTo>
                    <a:pt x="15863" y="368062"/>
                  </a:lnTo>
                  <a:lnTo>
                    <a:pt x="17095" y="393232"/>
                  </a:lnTo>
                  <a:lnTo>
                    <a:pt x="21581" y="422129"/>
                  </a:lnTo>
                  <a:lnTo>
                    <a:pt x="25297" y="453227"/>
                  </a:lnTo>
                  <a:lnTo>
                    <a:pt x="35072" y="485693"/>
                  </a:lnTo>
                  <a:lnTo>
                    <a:pt x="39510" y="50385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t>“Ecstasy”</a:t>
            </a:r>
          </a:p>
        </p:txBody>
      </p:sp>
      <p:sp>
        <p:nvSpPr>
          <p:cNvPr id="21507" name="Rectangle 3"/>
          <p:cNvSpPr>
            <a:spLocks noGrp="1" noRot="1" noChangeArrowheads="1"/>
          </p:cNvSpPr>
          <p:nvPr>
            <p:ph type="body" idx="1"/>
          </p:nvPr>
        </p:nvSpPr>
        <p:spPr/>
        <p:txBody>
          <a:bodyPr/>
          <a:lstStyle/>
          <a:p>
            <a:pPr>
              <a:lnSpc>
                <a:spcPct val="90000"/>
              </a:lnSpc>
            </a:pPr>
            <a:r>
              <a:rPr lang="en-US" dirty="0"/>
              <a:t>"X," "Adam," and "Ecstasy" are slang names for </a:t>
            </a:r>
            <a:r>
              <a:rPr lang="en-US" b="1" dirty="0"/>
              <a:t>MDMA</a:t>
            </a:r>
            <a:r>
              <a:rPr lang="en-US" dirty="0"/>
              <a:t>, which is a </a:t>
            </a:r>
            <a:r>
              <a:rPr lang="en-US" u="sng" dirty="0">
                <a:solidFill>
                  <a:schemeClr val="folHlink"/>
                </a:solidFill>
              </a:rPr>
              <a:t>stimulant</a:t>
            </a:r>
            <a:r>
              <a:rPr lang="en-US" dirty="0">
                <a:solidFill>
                  <a:schemeClr val="folHlink"/>
                </a:solidFill>
              </a:rPr>
              <a:t> </a:t>
            </a:r>
            <a:r>
              <a:rPr lang="en-US" dirty="0"/>
              <a:t>and a </a:t>
            </a:r>
            <a:r>
              <a:rPr lang="en-US" dirty="0">
                <a:solidFill>
                  <a:schemeClr val="folHlink"/>
                </a:solidFill>
              </a:rPr>
              <a:t>hallucinogen. </a:t>
            </a:r>
          </a:p>
          <a:p>
            <a:pPr>
              <a:lnSpc>
                <a:spcPct val="90000"/>
              </a:lnSpc>
            </a:pPr>
            <a:r>
              <a:rPr lang="en-US" dirty="0"/>
              <a:t>Young people may use Ecstasy to improve their moods or get energy to keep dancing; however, chronic abuse of MDMA appears to damage the brain's ability to think and regulate emotion, memory, sleep, and pain.</a:t>
            </a:r>
          </a:p>
        </p:txBody>
      </p:sp>
    </p:spTree>
  </p:cSld>
  <p:clrMapOvr>
    <a:masterClrMapping/>
  </p:clrMapOvr>
  <p:transition spd="med">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en-US">
                <a:solidFill>
                  <a:schemeClr val="bg2"/>
                </a:solidFill>
                <a:effectLst>
                  <a:outerShdw blurRad="38100" dist="38100" dir="2700000" algn="tl">
                    <a:srgbClr val="C0C0C0"/>
                  </a:outerShdw>
                </a:effectLst>
              </a:rPr>
              <a:t>Heroin Cont.</a:t>
            </a:r>
            <a:r>
              <a:rPr lang="en-US">
                <a:effectLst>
                  <a:outerShdw blurRad="38100" dist="38100" dir="2700000" algn="tl">
                    <a:srgbClr val="C0C0C0"/>
                  </a:outerShdw>
                </a:effectLst>
              </a:rPr>
              <a:t> </a:t>
            </a:r>
          </a:p>
        </p:txBody>
      </p:sp>
      <p:sp>
        <p:nvSpPr>
          <p:cNvPr id="70659" name="Rectangle 3"/>
          <p:cNvSpPr>
            <a:spLocks noGrp="1" noRot="1" noChangeArrowheads="1"/>
          </p:cNvSpPr>
          <p:nvPr>
            <p:ph type="body" idx="1"/>
          </p:nvPr>
        </p:nvSpPr>
        <p:spPr>
          <a:xfrm>
            <a:off x="487680" y="1371600"/>
            <a:ext cx="8007350" cy="4191000"/>
          </a:xfrm>
        </p:spPr>
        <p:txBody>
          <a:bodyPr/>
          <a:lstStyle/>
          <a:p>
            <a:r>
              <a:rPr lang="en-US" dirty="0">
                <a:solidFill>
                  <a:schemeClr val="bg2"/>
                </a:solidFill>
                <a:effectLst>
                  <a:outerShdw blurRad="38100" dist="38100" dir="2700000" algn="tl">
                    <a:srgbClr val="C0C0C0"/>
                  </a:outerShdw>
                </a:effectLst>
              </a:rPr>
              <a:t>Snorting or smoking is likely more appealing to many abusers because it removes both the fear of contracting diseases through the use of a syringe </a:t>
            </a:r>
          </a:p>
          <a:p>
            <a:r>
              <a:rPr lang="en-US" dirty="0">
                <a:solidFill>
                  <a:schemeClr val="bg2"/>
                </a:solidFill>
                <a:effectLst>
                  <a:outerShdw blurRad="38100" dist="38100" dir="2700000" algn="tl">
                    <a:srgbClr val="C0C0C0"/>
                  </a:outerShdw>
                </a:effectLst>
              </a:rPr>
              <a:t>However, once hooked, many abusers who started by snorting or smoking, shift to intravenous heroin use as price dictates.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50" y="4389853"/>
            <a:ext cx="1847850" cy="2466975"/>
          </a:xfrm>
          <a:prstGeom prst="rect">
            <a:avLst/>
          </a:prstGeom>
        </p:spPr>
      </p:pic>
      <p:sp>
        <p:nvSpPr>
          <p:cNvPr id="5" name="TextBox 4"/>
          <p:cNvSpPr txBox="1"/>
          <p:nvPr/>
        </p:nvSpPr>
        <p:spPr>
          <a:xfrm>
            <a:off x="5029200" y="5410200"/>
            <a:ext cx="2133600" cy="1477328"/>
          </a:xfrm>
          <a:prstGeom prst="rect">
            <a:avLst/>
          </a:prstGeom>
          <a:noFill/>
        </p:spPr>
        <p:txBody>
          <a:bodyPr wrap="square" rtlCol="0">
            <a:spAutoFit/>
          </a:bodyPr>
          <a:lstStyle/>
          <a:p>
            <a:r>
              <a:rPr lang="en-US" dirty="0" smtClean="0"/>
              <a:t>Actor Phillip Seymour Hoffman recently died this year due to a heroin overdose.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460" y="4952414"/>
            <a:ext cx="2044390" cy="2514600"/>
          </a:xfrm>
          <a:prstGeom prst="rect">
            <a:avLst/>
          </a:prstGeom>
        </p:spPr>
      </p:pic>
      <p:sp>
        <p:nvSpPr>
          <p:cNvPr id="7" name="TextBox 6"/>
          <p:cNvSpPr txBox="1"/>
          <p:nvPr/>
        </p:nvSpPr>
        <p:spPr>
          <a:xfrm>
            <a:off x="382465" y="5379500"/>
            <a:ext cx="2363780" cy="1477328"/>
          </a:xfrm>
          <a:prstGeom prst="rect">
            <a:avLst/>
          </a:prstGeom>
          <a:noFill/>
        </p:spPr>
        <p:txBody>
          <a:bodyPr wrap="square" rtlCol="0">
            <a:spAutoFit/>
          </a:bodyPr>
          <a:lstStyle/>
          <a:p>
            <a:r>
              <a:rPr lang="en-US" dirty="0" smtClean="0"/>
              <a:t>Glee Actor Corey </a:t>
            </a:r>
            <a:r>
              <a:rPr lang="en-US" dirty="0" err="1" smtClean="0"/>
              <a:t>Monteith</a:t>
            </a:r>
            <a:r>
              <a:rPr lang="en-US" dirty="0" smtClean="0"/>
              <a:t> died from an overdose of heroin and alcohol, he was 31 years old.</a:t>
            </a:r>
            <a:endParaRPr lang="en-US" dirty="0"/>
          </a:p>
        </p:txBody>
      </p:sp>
    </p:spTree>
  </p:cSld>
  <p:clrMapOvr>
    <a:masterClrMapping/>
  </p:clrMapOvr>
  <p:transition spd="med">
    <p:blinds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r>
              <a:rPr lang="en-US">
                <a:solidFill>
                  <a:schemeClr val="bg2"/>
                </a:solidFill>
                <a:effectLst>
                  <a:outerShdw blurRad="38100" dist="38100" dir="2700000" algn="tl">
                    <a:srgbClr val="C0C0C0"/>
                  </a:outerShdw>
                </a:effectLst>
              </a:rPr>
              <a:t>Heroin Cont.</a:t>
            </a:r>
          </a:p>
        </p:txBody>
      </p:sp>
      <p:sp>
        <p:nvSpPr>
          <p:cNvPr id="71683" name="Rectangle 3"/>
          <p:cNvSpPr>
            <a:spLocks noGrp="1" noRot="1" noChangeArrowheads="1"/>
          </p:cNvSpPr>
          <p:nvPr>
            <p:ph type="body" idx="1"/>
          </p:nvPr>
        </p:nvSpPr>
        <p:spPr/>
        <p:txBody>
          <a:bodyPr/>
          <a:lstStyle/>
          <a:p>
            <a:pPr>
              <a:buFont typeface="Wingdings" pitchFamily="2" charset="2"/>
              <a:buNone/>
            </a:pPr>
            <a:endParaRPr lang="en-US" sz="2800">
              <a:solidFill>
                <a:schemeClr val="bg2"/>
              </a:solidFill>
              <a:effectLst>
                <a:outerShdw blurRad="38100" dist="38100" dir="2700000" algn="tl">
                  <a:srgbClr val="C0C0C0"/>
                </a:outerShdw>
              </a:effectLst>
            </a:endParaRPr>
          </a:p>
          <a:p>
            <a:r>
              <a:rPr lang="en-US" sz="2800">
                <a:solidFill>
                  <a:schemeClr val="bg2"/>
                </a:solidFill>
                <a:effectLst>
                  <a:outerShdw blurRad="38100" dist="38100" dir="2700000" algn="tl">
                    <a:srgbClr val="C0C0C0"/>
                  </a:outerShdw>
                </a:effectLst>
              </a:rPr>
              <a:t>Symptoms and signs of heroin use include: </a:t>
            </a:r>
          </a:p>
          <a:p>
            <a:endParaRPr lang="en-US" sz="2800">
              <a:solidFill>
                <a:schemeClr val="bg2"/>
              </a:solidFill>
              <a:effectLst>
                <a:outerShdw blurRad="38100" dist="38100" dir="2700000" algn="tl">
                  <a:srgbClr val="C0C0C0"/>
                </a:outerShdw>
              </a:effectLst>
            </a:endParaRPr>
          </a:p>
          <a:p>
            <a:pPr lvl="1"/>
            <a:r>
              <a:rPr lang="en-US" sz="2400">
                <a:solidFill>
                  <a:schemeClr val="bg2"/>
                </a:solidFill>
                <a:effectLst>
                  <a:outerShdw blurRad="38100" dist="38100" dir="2700000" algn="tl">
                    <a:srgbClr val="C0C0C0"/>
                  </a:outerShdw>
                </a:effectLst>
              </a:rPr>
              <a:t>euphoria </a:t>
            </a:r>
          </a:p>
          <a:p>
            <a:pPr lvl="1"/>
            <a:r>
              <a:rPr lang="en-US" sz="2400">
                <a:solidFill>
                  <a:schemeClr val="bg2"/>
                </a:solidFill>
                <a:effectLst>
                  <a:outerShdw blurRad="38100" dist="38100" dir="2700000" algn="tl">
                    <a:srgbClr val="C0C0C0"/>
                  </a:outerShdw>
                </a:effectLst>
              </a:rPr>
              <a:t>drowsiness </a:t>
            </a:r>
          </a:p>
          <a:p>
            <a:pPr lvl="1"/>
            <a:r>
              <a:rPr lang="en-US" sz="2400">
                <a:solidFill>
                  <a:schemeClr val="bg2"/>
                </a:solidFill>
                <a:effectLst>
                  <a:outerShdw blurRad="38100" dist="38100" dir="2700000" algn="tl">
                    <a:srgbClr val="C0C0C0"/>
                  </a:outerShdw>
                </a:effectLst>
              </a:rPr>
              <a:t>respiratory depression </a:t>
            </a:r>
          </a:p>
          <a:p>
            <a:pPr lvl="1"/>
            <a:r>
              <a:rPr lang="en-US" sz="2400">
                <a:solidFill>
                  <a:schemeClr val="bg2"/>
                </a:solidFill>
                <a:effectLst>
                  <a:outerShdw blurRad="38100" dist="38100" dir="2700000" algn="tl">
                    <a:srgbClr val="C0C0C0"/>
                  </a:outerShdw>
                </a:effectLst>
              </a:rPr>
              <a:t>constricted pupils </a:t>
            </a:r>
          </a:p>
          <a:p>
            <a:pPr lvl="1"/>
            <a:r>
              <a:rPr lang="en-US" sz="2400">
                <a:solidFill>
                  <a:schemeClr val="bg2"/>
                </a:solidFill>
                <a:effectLst>
                  <a:outerShdw blurRad="38100" dist="38100" dir="2700000" algn="tl">
                    <a:srgbClr val="C0C0C0"/>
                  </a:outerShdw>
                </a:effectLst>
              </a:rPr>
              <a:t>nausea </a:t>
            </a:r>
          </a:p>
          <a:p>
            <a:endParaRPr lang="en-US" sz="2800">
              <a:solidFill>
                <a:schemeClr val="bg2"/>
              </a:solidFill>
              <a:effectLst>
                <a:outerShdw blurRad="38100" dist="38100" dir="2700000" algn="tl">
                  <a:srgbClr val="C0C0C0"/>
                </a:outerShdw>
              </a:effectLst>
            </a:endParaRPr>
          </a:p>
        </p:txBody>
      </p:sp>
      <p:pic>
        <p:nvPicPr>
          <p:cNvPr id="71685" name="Picture 5" descr="Heroin%2520powder">
            <a:hlinkClick r:id="rId2"/>
          </p:cNvPr>
          <p:cNvPicPr>
            <a:picLocks noChangeAspect="1" noChangeArrowheads="1"/>
          </p:cNvPicPr>
          <p:nvPr/>
        </p:nvPicPr>
        <p:blipFill>
          <a:blip r:embed="rId3" cstate="print"/>
          <a:srcRect/>
          <a:stretch>
            <a:fillRect/>
          </a:stretch>
        </p:blipFill>
        <p:spPr bwMode="auto">
          <a:xfrm>
            <a:off x="5943600" y="3733800"/>
            <a:ext cx="2362200" cy="2282825"/>
          </a:xfrm>
          <a:prstGeom prst="rect">
            <a:avLst/>
          </a:prstGeom>
          <a:noFill/>
        </p:spPr>
      </p:pic>
      <p:sp>
        <p:nvSpPr>
          <p:cNvPr id="71686" name="Text Box 6"/>
          <p:cNvSpPr txBox="1">
            <a:spLocks noChangeArrowheads="1"/>
          </p:cNvSpPr>
          <p:nvPr/>
        </p:nvSpPr>
        <p:spPr bwMode="auto">
          <a:xfrm>
            <a:off x="4800600" y="5942013"/>
            <a:ext cx="3810000" cy="915987"/>
          </a:xfrm>
          <a:prstGeom prst="rect">
            <a:avLst/>
          </a:prstGeom>
          <a:noFill/>
          <a:ln w="9525">
            <a:noFill/>
            <a:miter lim="800000"/>
            <a:headEnd/>
            <a:tailEnd/>
          </a:ln>
          <a:effectLst/>
        </p:spPr>
        <p:txBody>
          <a:bodyPr>
            <a:spAutoFit/>
          </a:bodyPr>
          <a:lstStyle/>
          <a:p>
            <a:pPr>
              <a:spcBef>
                <a:spcPct val="50000"/>
              </a:spcBef>
            </a:pPr>
            <a:r>
              <a:rPr lang="en-US"/>
              <a:t>This is a picture of heroin, as you can see it’s not white, so it has additives in it.</a:t>
            </a:r>
          </a:p>
        </p:txBody>
      </p:sp>
    </p:spTree>
  </p:cSld>
  <p:clrMapOvr>
    <a:masterClrMapping/>
  </p:clrMapOvr>
  <p:transition spd="med">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en-US" dirty="0">
                <a:solidFill>
                  <a:schemeClr val="bg2"/>
                </a:solidFill>
                <a:effectLst>
                  <a:outerShdw blurRad="38100" dist="38100" dir="2700000" algn="tl">
                    <a:srgbClr val="C0C0C0"/>
                  </a:outerShdw>
                </a:effectLst>
              </a:rPr>
              <a:t>Heroin Cont.</a:t>
            </a:r>
          </a:p>
        </p:txBody>
      </p:sp>
      <p:sp>
        <p:nvSpPr>
          <p:cNvPr id="72707" name="Rectangle 3"/>
          <p:cNvSpPr>
            <a:spLocks noGrp="1" noRot="1" noChangeArrowheads="1"/>
          </p:cNvSpPr>
          <p:nvPr>
            <p:ph type="body" sz="half" idx="1"/>
          </p:nvPr>
        </p:nvSpPr>
        <p:spPr/>
        <p:txBody>
          <a:bodyPr/>
          <a:lstStyle/>
          <a:p>
            <a:pPr>
              <a:lnSpc>
                <a:spcPct val="80000"/>
              </a:lnSpc>
            </a:pPr>
            <a:r>
              <a:rPr lang="en-US" sz="2400" b="1">
                <a:solidFill>
                  <a:schemeClr val="bg2"/>
                </a:solidFill>
                <a:effectLst>
                  <a:outerShdw blurRad="38100" dist="38100" dir="2700000" algn="tl">
                    <a:srgbClr val="C0C0C0"/>
                  </a:outerShdw>
                </a:effectLst>
              </a:rPr>
              <a:t>Withdrawal symptoms include:</a:t>
            </a:r>
            <a:r>
              <a:rPr lang="en-US" sz="2400" b="1">
                <a:solidFill>
                  <a:srgbClr val="800000"/>
                </a:solidFill>
                <a:effectLst>
                  <a:outerShdw blurRad="38100" dist="38100" dir="2700000" algn="tl">
                    <a:srgbClr val="C0C0C0"/>
                  </a:outerShdw>
                </a:effectLst>
              </a:rPr>
              <a:t> </a:t>
            </a:r>
            <a:endParaRPr lang="en-US" sz="2400">
              <a:solidFill>
                <a:srgbClr val="800000"/>
              </a:solidFill>
              <a:effectLst>
                <a:outerShdw blurRad="38100" dist="38100" dir="2700000" algn="tl">
                  <a:srgbClr val="C0C0C0"/>
                </a:outerShdw>
              </a:effectLst>
            </a:endParaRPr>
          </a:p>
          <a:p>
            <a:pPr>
              <a:lnSpc>
                <a:spcPct val="80000"/>
              </a:lnSpc>
            </a:pPr>
            <a:r>
              <a:rPr lang="en-US" sz="2400">
                <a:solidFill>
                  <a:srgbClr val="800000"/>
                </a:solidFill>
                <a:effectLst>
                  <a:outerShdw blurRad="38100" dist="38100" dir="2700000" algn="tl">
                    <a:srgbClr val="C0C0C0"/>
                  </a:outerShdw>
                </a:effectLst>
              </a:rPr>
              <a:t>dilated pupils </a:t>
            </a:r>
          </a:p>
          <a:p>
            <a:pPr>
              <a:lnSpc>
                <a:spcPct val="80000"/>
              </a:lnSpc>
            </a:pPr>
            <a:r>
              <a:rPr lang="en-US" sz="2400">
                <a:solidFill>
                  <a:srgbClr val="800000"/>
                </a:solidFill>
                <a:effectLst>
                  <a:outerShdw blurRad="38100" dist="38100" dir="2700000" algn="tl">
                    <a:srgbClr val="C0C0C0"/>
                  </a:outerShdw>
                </a:effectLst>
              </a:rPr>
              <a:t>watery eyes </a:t>
            </a:r>
          </a:p>
          <a:p>
            <a:pPr>
              <a:lnSpc>
                <a:spcPct val="80000"/>
              </a:lnSpc>
            </a:pPr>
            <a:r>
              <a:rPr lang="en-US" sz="2400">
                <a:solidFill>
                  <a:srgbClr val="800000"/>
                </a:solidFill>
                <a:effectLst>
                  <a:outerShdw blurRad="38100" dist="38100" dir="2700000" algn="tl">
                    <a:srgbClr val="C0C0C0"/>
                  </a:outerShdw>
                </a:effectLst>
              </a:rPr>
              <a:t>runny nose </a:t>
            </a:r>
          </a:p>
          <a:p>
            <a:pPr>
              <a:lnSpc>
                <a:spcPct val="80000"/>
              </a:lnSpc>
            </a:pPr>
            <a:r>
              <a:rPr lang="en-US" sz="2400">
                <a:solidFill>
                  <a:srgbClr val="800000"/>
                </a:solidFill>
                <a:effectLst>
                  <a:outerShdw blurRad="38100" dist="38100" dir="2700000" algn="tl">
                    <a:srgbClr val="C0C0C0"/>
                  </a:outerShdw>
                </a:effectLst>
              </a:rPr>
              <a:t>yawning </a:t>
            </a:r>
          </a:p>
          <a:p>
            <a:pPr>
              <a:lnSpc>
                <a:spcPct val="80000"/>
              </a:lnSpc>
            </a:pPr>
            <a:r>
              <a:rPr lang="en-US" sz="2400">
                <a:solidFill>
                  <a:srgbClr val="800000"/>
                </a:solidFill>
                <a:effectLst>
                  <a:outerShdw blurRad="38100" dist="38100" dir="2700000" algn="tl">
                    <a:srgbClr val="C0C0C0"/>
                  </a:outerShdw>
                </a:effectLst>
              </a:rPr>
              <a:t>loss of appetite </a:t>
            </a:r>
          </a:p>
          <a:p>
            <a:pPr>
              <a:lnSpc>
                <a:spcPct val="80000"/>
              </a:lnSpc>
            </a:pPr>
            <a:r>
              <a:rPr lang="en-US" sz="2400">
                <a:solidFill>
                  <a:srgbClr val="800000"/>
                </a:solidFill>
                <a:effectLst>
                  <a:outerShdw blurRad="38100" dist="38100" dir="2700000" algn="tl">
                    <a:srgbClr val="C0C0C0"/>
                  </a:outerShdw>
                </a:effectLst>
              </a:rPr>
              <a:t>tremors </a:t>
            </a:r>
          </a:p>
          <a:p>
            <a:pPr>
              <a:lnSpc>
                <a:spcPct val="80000"/>
              </a:lnSpc>
            </a:pPr>
            <a:r>
              <a:rPr lang="en-US" sz="2400">
                <a:solidFill>
                  <a:srgbClr val="800000"/>
                </a:solidFill>
                <a:effectLst>
                  <a:outerShdw blurRad="38100" dist="38100" dir="2700000" algn="tl">
                    <a:srgbClr val="C0C0C0"/>
                  </a:outerShdw>
                </a:effectLst>
              </a:rPr>
              <a:t>panic </a:t>
            </a:r>
          </a:p>
          <a:p>
            <a:pPr>
              <a:lnSpc>
                <a:spcPct val="80000"/>
              </a:lnSpc>
            </a:pPr>
            <a:r>
              <a:rPr lang="en-US" sz="2400">
                <a:solidFill>
                  <a:srgbClr val="800000"/>
                </a:solidFill>
                <a:effectLst>
                  <a:outerShdw blurRad="38100" dist="38100" dir="2700000" algn="tl">
                    <a:srgbClr val="C0C0C0"/>
                  </a:outerShdw>
                </a:effectLst>
              </a:rPr>
              <a:t>chills </a:t>
            </a:r>
          </a:p>
          <a:p>
            <a:pPr>
              <a:lnSpc>
                <a:spcPct val="80000"/>
              </a:lnSpc>
            </a:pPr>
            <a:r>
              <a:rPr lang="en-US" sz="2400">
                <a:solidFill>
                  <a:srgbClr val="800000"/>
                </a:solidFill>
                <a:effectLst>
                  <a:outerShdw blurRad="38100" dist="38100" dir="2700000" algn="tl">
                    <a:srgbClr val="C0C0C0"/>
                  </a:outerShdw>
                </a:effectLst>
              </a:rPr>
              <a:t>sweating </a:t>
            </a:r>
          </a:p>
          <a:p>
            <a:pPr>
              <a:lnSpc>
                <a:spcPct val="80000"/>
              </a:lnSpc>
            </a:pPr>
            <a:r>
              <a:rPr lang="en-US" sz="2400">
                <a:solidFill>
                  <a:srgbClr val="800000"/>
                </a:solidFill>
                <a:effectLst>
                  <a:outerShdw blurRad="38100" dist="38100" dir="2700000" algn="tl">
                    <a:srgbClr val="C0C0C0"/>
                  </a:outerShdw>
                </a:effectLst>
              </a:rPr>
              <a:t>nausea </a:t>
            </a:r>
          </a:p>
          <a:p>
            <a:pPr>
              <a:lnSpc>
                <a:spcPct val="80000"/>
              </a:lnSpc>
            </a:pPr>
            <a:r>
              <a:rPr lang="en-US" sz="2400">
                <a:solidFill>
                  <a:srgbClr val="800000"/>
                </a:solidFill>
                <a:effectLst>
                  <a:outerShdw blurRad="38100" dist="38100" dir="2700000" algn="tl">
                    <a:srgbClr val="C0C0C0"/>
                  </a:outerShdw>
                </a:effectLst>
              </a:rPr>
              <a:t>muscle cramps </a:t>
            </a:r>
          </a:p>
          <a:p>
            <a:pPr>
              <a:lnSpc>
                <a:spcPct val="80000"/>
              </a:lnSpc>
            </a:pPr>
            <a:r>
              <a:rPr lang="en-US" sz="2400">
                <a:solidFill>
                  <a:srgbClr val="800000"/>
                </a:solidFill>
                <a:effectLst>
                  <a:outerShdw blurRad="38100" dist="38100" dir="2700000" algn="tl">
                    <a:srgbClr val="C0C0C0"/>
                  </a:outerShdw>
                </a:effectLst>
              </a:rPr>
              <a:t>insomnia </a:t>
            </a:r>
          </a:p>
        </p:txBody>
      </p:sp>
      <p:sp>
        <p:nvSpPr>
          <p:cNvPr id="72708" name="Rectangle 4"/>
          <p:cNvSpPr>
            <a:spLocks noGrp="1" noRot="1" noChangeArrowheads="1"/>
          </p:cNvSpPr>
          <p:nvPr>
            <p:ph type="body" sz="half" idx="2"/>
          </p:nvPr>
        </p:nvSpPr>
        <p:spPr/>
        <p:txBody>
          <a:bodyPr/>
          <a:lstStyle/>
          <a:p>
            <a:pPr>
              <a:lnSpc>
                <a:spcPct val="80000"/>
              </a:lnSpc>
            </a:pPr>
            <a:r>
              <a:rPr lang="en-US" dirty="0">
                <a:solidFill>
                  <a:srgbClr val="CC3300"/>
                </a:solidFill>
                <a:effectLst>
                  <a:outerShdw blurRad="38100" dist="38100" dir="2700000" algn="tl">
                    <a:srgbClr val="C0C0C0"/>
                  </a:outerShdw>
                </a:effectLst>
              </a:rPr>
              <a:t>As withdrawal progresses, elevations in blood pressure, pulse, respiratory rate and temperature occur.  </a:t>
            </a:r>
          </a:p>
          <a:p>
            <a:pPr>
              <a:lnSpc>
                <a:spcPct val="80000"/>
              </a:lnSpc>
            </a:pPr>
            <a:r>
              <a:rPr lang="en-US" dirty="0">
                <a:solidFill>
                  <a:srgbClr val="CC3300"/>
                </a:solidFill>
                <a:effectLst>
                  <a:outerShdw blurRad="38100" dist="38100" dir="2700000" algn="tl">
                    <a:srgbClr val="C0C0C0"/>
                  </a:outerShdw>
                </a:effectLst>
              </a:rPr>
              <a:t>Symptoms of </a:t>
            </a:r>
            <a:r>
              <a:rPr lang="en-US" dirty="0">
                <a:solidFill>
                  <a:schemeClr val="folHlink"/>
                </a:solidFill>
                <a:effectLst>
                  <a:outerShdw blurRad="38100" dist="38100" dir="2700000" algn="tl">
                    <a:srgbClr val="C0C0C0"/>
                  </a:outerShdw>
                </a:effectLst>
              </a:rPr>
              <a:t>overdose -- which may result in death</a:t>
            </a:r>
            <a:r>
              <a:rPr lang="en-US" dirty="0">
                <a:solidFill>
                  <a:srgbClr val="CC3300"/>
                </a:solidFill>
                <a:effectLst>
                  <a:outerShdw blurRad="38100" dist="38100" dir="2700000" algn="tl">
                    <a:srgbClr val="C0C0C0"/>
                  </a:outerShdw>
                </a:effectLst>
              </a:rPr>
              <a:t> -- include shallow breathing, clammy skin, convulsions and coma.</a:t>
            </a:r>
          </a:p>
          <a:p>
            <a:pPr>
              <a:lnSpc>
                <a:spcPct val="80000"/>
              </a:lnSpc>
            </a:pPr>
            <a:endParaRPr lang="en-US" dirty="0">
              <a:solidFill>
                <a:srgbClr val="CC3300"/>
              </a:solidFill>
              <a:effectLst>
                <a:outerShdw blurRad="38100" dist="38100" dir="2700000" algn="tl">
                  <a:srgbClr val="C0C0C0"/>
                </a:outerShdw>
              </a:effectLst>
            </a:endParaRPr>
          </a:p>
        </p:txBody>
      </p:sp>
      <p:sp>
        <p:nvSpPr>
          <p:cNvPr id="5" name="TextBox 4"/>
          <p:cNvSpPr txBox="1"/>
          <p:nvPr/>
        </p:nvSpPr>
        <p:spPr>
          <a:xfrm>
            <a:off x="5181600" y="0"/>
            <a:ext cx="3505200" cy="923330"/>
          </a:xfrm>
          <a:prstGeom prst="rect">
            <a:avLst/>
          </a:prstGeom>
          <a:solidFill>
            <a:schemeClr val="accent1"/>
          </a:solidFill>
        </p:spPr>
        <p:txBody>
          <a:bodyPr wrap="square" rtlCol="0">
            <a:spAutoFit/>
          </a:bodyPr>
          <a:lstStyle/>
          <a:p>
            <a:r>
              <a:rPr lang="en-US" dirty="0" err="1" smtClean="0">
                <a:solidFill>
                  <a:schemeClr val="tx2">
                    <a:lumMod val="75000"/>
                  </a:schemeClr>
                </a:solidFill>
              </a:rPr>
              <a:t>Oxycontin</a:t>
            </a:r>
            <a:r>
              <a:rPr lang="en-US" dirty="0" smtClean="0">
                <a:solidFill>
                  <a:schemeClr val="tx2">
                    <a:lumMod val="75000"/>
                  </a:schemeClr>
                </a:solidFill>
              </a:rPr>
              <a:t> users tend to become heroin addicts because  of the cost.</a:t>
            </a:r>
            <a:endParaRPr lang="en-US" dirty="0">
              <a:solidFill>
                <a:schemeClr val="tx2">
                  <a:lumMod val="75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 to="" calcmode="lin" valueType="num">
                                      <p:cBhvr>
                                        <p:cTn id="7" dur="1" fill="hold"/>
                                        <p:tgtEl>
                                          <p:spTgt spid="72707">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2707">
                                            <p:txEl>
                                              <p:pRg st="2" end="2"/>
                                            </p:txEl>
                                          </p:spTgt>
                                        </p:tgtEl>
                                        <p:attrNameLst>
                                          <p:attrName>style.visibility</p:attrName>
                                        </p:attrNameLst>
                                      </p:cBhvr>
                                      <p:to>
                                        <p:strVal val="visible"/>
                                      </p:to>
                                    </p:set>
                                    <p:anim to="" calcmode="lin" valueType="num">
                                      <p:cBhvr>
                                        <p:cTn id="10" dur="1" fill="hold"/>
                                        <p:tgtEl>
                                          <p:spTgt spid="72707">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2707">
                                            <p:txEl>
                                              <p:pRg st="3" end="3"/>
                                            </p:txEl>
                                          </p:spTgt>
                                        </p:tgtEl>
                                        <p:attrNameLst>
                                          <p:attrName>style.visibility</p:attrName>
                                        </p:attrNameLst>
                                      </p:cBhvr>
                                      <p:to>
                                        <p:strVal val="visible"/>
                                      </p:to>
                                    </p:set>
                                    <p:anim to="" calcmode="lin" valueType="num">
                                      <p:cBhvr>
                                        <p:cTn id="13" dur="1" fill="hold"/>
                                        <p:tgtEl>
                                          <p:spTgt spid="72707">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2707">
                                            <p:txEl>
                                              <p:pRg st="4" end="4"/>
                                            </p:txEl>
                                          </p:spTgt>
                                        </p:tgtEl>
                                        <p:attrNameLst>
                                          <p:attrName>style.visibility</p:attrName>
                                        </p:attrNameLst>
                                      </p:cBhvr>
                                      <p:to>
                                        <p:strVal val="visible"/>
                                      </p:to>
                                    </p:set>
                                    <p:anim to="" calcmode="lin" valueType="num">
                                      <p:cBhvr>
                                        <p:cTn id="16" dur="1" fill="hold"/>
                                        <p:tgtEl>
                                          <p:spTgt spid="72707">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2707">
                                            <p:txEl>
                                              <p:pRg st="5" end="5"/>
                                            </p:txEl>
                                          </p:spTgt>
                                        </p:tgtEl>
                                        <p:attrNameLst>
                                          <p:attrName>style.visibility</p:attrName>
                                        </p:attrNameLst>
                                      </p:cBhvr>
                                      <p:to>
                                        <p:strVal val="visible"/>
                                      </p:to>
                                    </p:set>
                                    <p:anim to="" calcmode="lin" valueType="num">
                                      <p:cBhvr>
                                        <p:cTn id="19" dur="1" fill="hold"/>
                                        <p:tgtEl>
                                          <p:spTgt spid="72707">
                                            <p:txEl>
                                              <p:pRg st="5" end="5"/>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72707">
                                            <p:txEl>
                                              <p:pRg st="6" end="6"/>
                                            </p:txEl>
                                          </p:spTgt>
                                        </p:tgtEl>
                                        <p:attrNameLst>
                                          <p:attrName>style.visibility</p:attrName>
                                        </p:attrNameLst>
                                      </p:cBhvr>
                                      <p:to>
                                        <p:strVal val="visible"/>
                                      </p:to>
                                    </p:set>
                                    <p:anim to="" calcmode="lin" valueType="num">
                                      <p:cBhvr>
                                        <p:cTn id="22" dur="1" fill="hold"/>
                                        <p:tgtEl>
                                          <p:spTgt spid="72707">
                                            <p:txEl>
                                              <p:pRg st="6" end="6"/>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72707">
                                            <p:txEl>
                                              <p:pRg st="7" end="7"/>
                                            </p:txEl>
                                          </p:spTgt>
                                        </p:tgtEl>
                                        <p:attrNameLst>
                                          <p:attrName>style.visibility</p:attrName>
                                        </p:attrNameLst>
                                      </p:cBhvr>
                                      <p:to>
                                        <p:strVal val="visible"/>
                                      </p:to>
                                    </p:set>
                                    <p:anim to="" calcmode="lin" valueType="num">
                                      <p:cBhvr>
                                        <p:cTn id="25" dur="1" fill="hold"/>
                                        <p:tgtEl>
                                          <p:spTgt spid="72707">
                                            <p:txEl>
                                              <p:pRg st="7" end="7"/>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72707">
                                            <p:txEl>
                                              <p:pRg st="8" end="8"/>
                                            </p:txEl>
                                          </p:spTgt>
                                        </p:tgtEl>
                                        <p:attrNameLst>
                                          <p:attrName>style.visibility</p:attrName>
                                        </p:attrNameLst>
                                      </p:cBhvr>
                                      <p:to>
                                        <p:strVal val="visible"/>
                                      </p:to>
                                    </p:set>
                                    <p:anim to="" calcmode="lin" valueType="num">
                                      <p:cBhvr>
                                        <p:cTn id="28" dur="1" fill="hold"/>
                                        <p:tgtEl>
                                          <p:spTgt spid="72707">
                                            <p:txEl>
                                              <p:pRg st="8" end="8"/>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72707">
                                            <p:txEl>
                                              <p:pRg st="9" end="9"/>
                                            </p:txEl>
                                          </p:spTgt>
                                        </p:tgtEl>
                                        <p:attrNameLst>
                                          <p:attrName>style.visibility</p:attrName>
                                        </p:attrNameLst>
                                      </p:cBhvr>
                                      <p:to>
                                        <p:strVal val="visible"/>
                                      </p:to>
                                    </p:set>
                                    <p:anim to="" calcmode="lin" valueType="num">
                                      <p:cBhvr>
                                        <p:cTn id="31" dur="1" fill="hold"/>
                                        <p:tgtEl>
                                          <p:spTgt spid="72707">
                                            <p:txEl>
                                              <p:pRg st="9" end="9"/>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72707">
                                            <p:txEl>
                                              <p:pRg st="10" end="10"/>
                                            </p:txEl>
                                          </p:spTgt>
                                        </p:tgtEl>
                                        <p:attrNameLst>
                                          <p:attrName>style.visibility</p:attrName>
                                        </p:attrNameLst>
                                      </p:cBhvr>
                                      <p:to>
                                        <p:strVal val="visible"/>
                                      </p:to>
                                    </p:set>
                                    <p:anim to="" calcmode="lin" valueType="num">
                                      <p:cBhvr>
                                        <p:cTn id="34" dur="1" fill="hold"/>
                                        <p:tgtEl>
                                          <p:spTgt spid="72707">
                                            <p:txEl>
                                              <p:pRg st="10" end="10"/>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72707">
                                            <p:txEl>
                                              <p:pRg st="11" end="11"/>
                                            </p:txEl>
                                          </p:spTgt>
                                        </p:tgtEl>
                                        <p:attrNameLst>
                                          <p:attrName>style.visibility</p:attrName>
                                        </p:attrNameLst>
                                      </p:cBhvr>
                                      <p:to>
                                        <p:strVal val="visible"/>
                                      </p:to>
                                    </p:set>
                                    <p:anim to="" calcmode="lin" valueType="num">
                                      <p:cBhvr>
                                        <p:cTn id="37" dur="1" fill="hold"/>
                                        <p:tgtEl>
                                          <p:spTgt spid="72707">
                                            <p:txEl>
                                              <p:pRg st="11" end="11"/>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72707">
                                            <p:txEl>
                                              <p:pRg st="12" end="12"/>
                                            </p:txEl>
                                          </p:spTgt>
                                        </p:tgtEl>
                                        <p:attrNameLst>
                                          <p:attrName>style.visibility</p:attrName>
                                        </p:attrNameLst>
                                      </p:cBhvr>
                                      <p:to>
                                        <p:strVal val="visible"/>
                                      </p:to>
                                    </p:set>
                                    <p:anim to="" calcmode="lin" valueType="num">
                                      <p:cBhvr>
                                        <p:cTn id="40" dur="1" fill="hold"/>
                                        <p:tgtEl>
                                          <p:spTgt spid="72707">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Opioids</a:t>
            </a:r>
            <a:endParaRPr lang="en-US" dirty="0"/>
          </a:p>
        </p:txBody>
      </p:sp>
      <p:sp>
        <p:nvSpPr>
          <p:cNvPr id="4" name="TextBox 3"/>
          <p:cNvSpPr txBox="1"/>
          <p:nvPr/>
        </p:nvSpPr>
        <p:spPr>
          <a:xfrm>
            <a:off x="685800" y="1676400"/>
            <a:ext cx="7620000" cy="5863144"/>
          </a:xfrm>
          <a:prstGeom prst="rect">
            <a:avLst/>
          </a:prstGeom>
          <a:noFill/>
        </p:spPr>
        <p:txBody>
          <a:bodyPr wrap="square" rtlCol="0">
            <a:spAutoFit/>
          </a:bodyPr>
          <a:lstStyle/>
          <a:p>
            <a:r>
              <a:rPr lang="en-US" sz="2400" dirty="0" smtClean="0"/>
              <a:t>Examples of Rx </a:t>
            </a:r>
            <a:r>
              <a:rPr lang="en-US" sz="2400" dirty="0" err="1" smtClean="0"/>
              <a:t>Opioids</a:t>
            </a:r>
            <a:r>
              <a:rPr lang="en-US" sz="2400" dirty="0" smtClean="0"/>
              <a:t>:</a:t>
            </a:r>
          </a:p>
          <a:p>
            <a:endParaRPr lang="en-US" dirty="0"/>
          </a:p>
          <a:p>
            <a:pPr>
              <a:lnSpc>
                <a:spcPct val="150000"/>
              </a:lnSpc>
            </a:pPr>
            <a:r>
              <a:rPr lang="en-US" dirty="0" smtClean="0"/>
              <a:t>			</a:t>
            </a:r>
            <a:r>
              <a:rPr lang="en-US" dirty="0" err="1" smtClean="0"/>
              <a:t>Hydrocodone</a:t>
            </a:r>
            <a:r>
              <a:rPr lang="en-US" dirty="0" smtClean="0"/>
              <a:t> (</a:t>
            </a:r>
            <a:r>
              <a:rPr lang="en-US" dirty="0" err="1" smtClean="0"/>
              <a:t>Vicodan</a:t>
            </a:r>
            <a:r>
              <a:rPr lang="en-US" dirty="0" smtClean="0"/>
              <a:t>)</a:t>
            </a:r>
          </a:p>
          <a:p>
            <a:pPr>
              <a:lnSpc>
                <a:spcPct val="150000"/>
              </a:lnSpc>
            </a:pPr>
            <a:r>
              <a:rPr lang="en-US" dirty="0"/>
              <a:t>	</a:t>
            </a:r>
            <a:r>
              <a:rPr lang="en-US" dirty="0" smtClean="0"/>
              <a:t>		</a:t>
            </a:r>
            <a:r>
              <a:rPr lang="en-US" dirty="0" err="1" smtClean="0"/>
              <a:t>Oxycodone</a:t>
            </a:r>
            <a:r>
              <a:rPr lang="en-US" dirty="0" smtClean="0"/>
              <a:t> (</a:t>
            </a:r>
            <a:r>
              <a:rPr lang="en-US" dirty="0" err="1" smtClean="0"/>
              <a:t>Oxycontin</a:t>
            </a:r>
            <a:r>
              <a:rPr lang="en-US" dirty="0" smtClean="0"/>
              <a:t>)</a:t>
            </a:r>
          </a:p>
          <a:p>
            <a:pPr>
              <a:lnSpc>
                <a:spcPct val="150000"/>
              </a:lnSpc>
            </a:pPr>
            <a:r>
              <a:rPr lang="en-US" dirty="0"/>
              <a:t>	</a:t>
            </a:r>
            <a:r>
              <a:rPr lang="en-US" dirty="0" smtClean="0"/>
              <a:t>		Morphine</a:t>
            </a:r>
          </a:p>
          <a:p>
            <a:pPr>
              <a:lnSpc>
                <a:spcPct val="150000"/>
              </a:lnSpc>
            </a:pPr>
            <a:r>
              <a:rPr lang="en-US" dirty="0"/>
              <a:t>	</a:t>
            </a:r>
            <a:r>
              <a:rPr lang="en-US" dirty="0" smtClean="0"/>
              <a:t>		</a:t>
            </a:r>
            <a:r>
              <a:rPr lang="en-US" dirty="0" err="1" smtClean="0"/>
              <a:t>Diamorphine</a:t>
            </a:r>
            <a:r>
              <a:rPr lang="en-US" dirty="0" smtClean="0"/>
              <a:t> (Heroin)</a:t>
            </a:r>
          </a:p>
          <a:p>
            <a:pPr>
              <a:lnSpc>
                <a:spcPct val="150000"/>
              </a:lnSpc>
            </a:pPr>
            <a:r>
              <a:rPr lang="en-US" dirty="0" smtClean="0"/>
              <a:t>			</a:t>
            </a:r>
            <a:r>
              <a:rPr lang="en-US" dirty="0" err="1" smtClean="0"/>
              <a:t>Oxymorphone</a:t>
            </a:r>
            <a:r>
              <a:rPr lang="en-US" dirty="0" smtClean="0"/>
              <a:t> (</a:t>
            </a:r>
            <a:r>
              <a:rPr lang="en-US" dirty="0" err="1" smtClean="0"/>
              <a:t>Opana</a:t>
            </a:r>
            <a:r>
              <a:rPr lang="en-US" dirty="0" smtClean="0"/>
              <a:t>)</a:t>
            </a:r>
          </a:p>
          <a:p>
            <a:pPr>
              <a:lnSpc>
                <a:spcPct val="150000"/>
              </a:lnSpc>
            </a:pPr>
            <a:r>
              <a:rPr lang="en-US" dirty="0"/>
              <a:t>	</a:t>
            </a:r>
            <a:r>
              <a:rPr lang="en-US" dirty="0" smtClean="0"/>
              <a:t>		</a:t>
            </a:r>
            <a:r>
              <a:rPr lang="en-US" dirty="0" err="1" smtClean="0"/>
              <a:t>Fentanyl</a:t>
            </a:r>
            <a:endParaRPr lang="en-US" dirty="0" smtClean="0"/>
          </a:p>
          <a:p>
            <a:pPr>
              <a:lnSpc>
                <a:spcPct val="150000"/>
              </a:lnSpc>
            </a:pPr>
            <a:r>
              <a:rPr lang="en-US" dirty="0"/>
              <a:t>	</a:t>
            </a:r>
            <a:r>
              <a:rPr lang="en-US" dirty="0" smtClean="0"/>
              <a:t>		Codeine</a:t>
            </a:r>
          </a:p>
          <a:p>
            <a:pPr>
              <a:lnSpc>
                <a:spcPct val="150000"/>
              </a:lnSpc>
            </a:pPr>
            <a:r>
              <a:rPr lang="en-US" dirty="0"/>
              <a:t>	</a:t>
            </a:r>
            <a:r>
              <a:rPr lang="en-US" dirty="0" smtClean="0"/>
              <a:t>		</a:t>
            </a:r>
            <a:r>
              <a:rPr lang="en-US" dirty="0" err="1" smtClean="0"/>
              <a:t>Darvon</a:t>
            </a:r>
            <a:endParaRPr lang="en-US" dirty="0" smtClean="0"/>
          </a:p>
          <a:p>
            <a:pPr>
              <a:lnSpc>
                <a:spcPct val="150000"/>
              </a:lnSpc>
            </a:pPr>
            <a:r>
              <a:rPr lang="en-US" dirty="0"/>
              <a:t>	</a:t>
            </a:r>
            <a:r>
              <a:rPr lang="en-US" dirty="0" smtClean="0"/>
              <a:t>		Demerol</a:t>
            </a:r>
          </a:p>
          <a:p>
            <a:pPr>
              <a:lnSpc>
                <a:spcPct val="150000"/>
              </a:lnSpc>
            </a:pPr>
            <a:r>
              <a:rPr lang="en-US" dirty="0"/>
              <a:t>	</a:t>
            </a:r>
            <a:r>
              <a:rPr lang="en-US" dirty="0" smtClean="0"/>
              <a:t>		</a:t>
            </a:r>
            <a:r>
              <a:rPr lang="en-US" dirty="0" err="1" smtClean="0"/>
              <a:t>Dilaudid</a:t>
            </a:r>
            <a:endParaRPr lang="en-US" dirty="0" smtClean="0"/>
          </a:p>
          <a:p>
            <a:pPr>
              <a:lnSpc>
                <a:spcPct val="150000"/>
              </a:lnSpc>
            </a:pPr>
            <a:r>
              <a:rPr lang="en-US" dirty="0"/>
              <a:t>	</a:t>
            </a:r>
            <a:r>
              <a:rPr lang="en-US" dirty="0" smtClean="0"/>
              <a:t>		</a:t>
            </a:r>
          </a:p>
          <a:p>
            <a:r>
              <a:rPr lang="en-US" dirty="0"/>
              <a:t>	</a:t>
            </a:r>
            <a:r>
              <a:rPr lang="en-US" dirty="0" smtClean="0"/>
              <a:t>		</a:t>
            </a:r>
          </a:p>
          <a:p>
            <a:r>
              <a:rPr lang="en-US" dirty="0"/>
              <a:t>	</a:t>
            </a:r>
            <a:r>
              <a:rPr lang="en-US" dirty="0" smtClean="0"/>
              <a:t>		</a:t>
            </a:r>
            <a:endParaRPr lang="en-US" dirty="0"/>
          </a:p>
        </p:txBody>
      </p:sp>
    </p:spTree>
  </p:cSld>
  <p:clrMapOvr>
    <a:masterClrMapping/>
  </p:clrMapOvr>
  <p:transition spd="med">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Long Term</a:t>
            </a:r>
            <a:endParaRPr lang="en-US" dirty="0"/>
          </a:p>
        </p:txBody>
      </p:sp>
      <p:sp>
        <p:nvSpPr>
          <p:cNvPr id="3" name="Content Placeholder 2"/>
          <p:cNvSpPr>
            <a:spLocks noGrp="1"/>
          </p:cNvSpPr>
          <p:nvPr>
            <p:ph sz="half" idx="1"/>
          </p:nvPr>
        </p:nvSpPr>
        <p:spPr/>
        <p:txBody>
          <a:bodyPr/>
          <a:lstStyle/>
          <a:p>
            <a:pPr>
              <a:lnSpc>
                <a:spcPct val="150000"/>
              </a:lnSpc>
            </a:pPr>
            <a:r>
              <a:rPr lang="en-US" sz="2400" dirty="0" smtClean="0"/>
              <a:t>Changes the way the brain responds to pain</a:t>
            </a:r>
          </a:p>
          <a:p>
            <a:pPr>
              <a:lnSpc>
                <a:spcPct val="150000"/>
              </a:lnSpc>
            </a:pPr>
            <a:r>
              <a:rPr lang="en-US" sz="2400" dirty="0" smtClean="0"/>
              <a:t>Euphoria</a:t>
            </a:r>
          </a:p>
          <a:p>
            <a:pPr>
              <a:lnSpc>
                <a:spcPct val="150000"/>
              </a:lnSpc>
            </a:pPr>
            <a:r>
              <a:rPr lang="en-US" sz="2400" dirty="0" smtClean="0"/>
              <a:t>Drowsiness</a:t>
            </a:r>
          </a:p>
          <a:p>
            <a:pPr>
              <a:lnSpc>
                <a:spcPct val="150000"/>
              </a:lnSpc>
            </a:pPr>
            <a:r>
              <a:rPr lang="en-US" sz="2400" dirty="0" smtClean="0"/>
              <a:t>Constipation</a:t>
            </a:r>
          </a:p>
          <a:p>
            <a:pPr>
              <a:lnSpc>
                <a:spcPct val="150000"/>
              </a:lnSpc>
            </a:pPr>
            <a:r>
              <a:rPr lang="en-US" sz="2400" dirty="0" smtClean="0"/>
              <a:t>Large doses can depress breathing</a:t>
            </a:r>
          </a:p>
          <a:p>
            <a:pPr>
              <a:lnSpc>
                <a:spcPct val="150000"/>
              </a:lnSpc>
            </a:pPr>
            <a:r>
              <a:rPr lang="en-US" sz="2400" dirty="0" smtClean="0"/>
              <a:t>Impaired judgment</a:t>
            </a:r>
          </a:p>
          <a:p>
            <a:endParaRPr lang="en-US" dirty="0"/>
          </a:p>
        </p:txBody>
      </p:sp>
      <p:sp>
        <p:nvSpPr>
          <p:cNvPr id="4" name="Content Placeholder 3"/>
          <p:cNvSpPr>
            <a:spLocks noGrp="1"/>
          </p:cNvSpPr>
          <p:nvPr>
            <p:ph sz="half" idx="2"/>
          </p:nvPr>
        </p:nvSpPr>
        <p:spPr>
          <a:xfrm>
            <a:off x="4918075" y="1905000"/>
            <a:ext cx="3927475" cy="4724400"/>
          </a:xfrm>
        </p:spPr>
        <p:txBody>
          <a:bodyPr/>
          <a:lstStyle/>
          <a:p>
            <a:pPr>
              <a:lnSpc>
                <a:spcPct val="150000"/>
              </a:lnSpc>
            </a:pPr>
            <a:r>
              <a:rPr lang="en-US" sz="2000" b="1" dirty="0" smtClean="0"/>
              <a:t>Tolerance</a:t>
            </a:r>
          </a:p>
          <a:p>
            <a:pPr>
              <a:lnSpc>
                <a:spcPct val="150000"/>
              </a:lnSpc>
            </a:pPr>
            <a:r>
              <a:rPr lang="en-US" sz="2000" b="1" dirty="0" smtClean="0"/>
              <a:t>Severe Addiction</a:t>
            </a:r>
          </a:p>
          <a:p>
            <a:r>
              <a:rPr lang="en-US" sz="2000" b="1" dirty="0" smtClean="0"/>
              <a:t>Severe withdrawal, which can include restlessness, 	muscle and bone pain, 	insomnia, diarrhea, 	vomiting, cold flashes 	with goose bumps, and 	involuntary leg 	movements.</a:t>
            </a:r>
          </a:p>
          <a:p>
            <a:pPr>
              <a:lnSpc>
                <a:spcPct val="150000"/>
              </a:lnSpc>
            </a:pPr>
            <a:r>
              <a:rPr lang="en-US" sz="2000" b="1" dirty="0" smtClean="0"/>
              <a:t>Sense of desperation if drug is not immediately available</a:t>
            </a:r>
            <a:endParaRPr lang="en-US" sz="2000" b="1" dirty="0"/>
          </a:p>
        </p:txBody>
      </p:sp>
    </p:spTree>
  </p:cSld>
  <p:clrMapOvr>
    <a:masterClrMapping/>
  </p:clrMapOvr>
  <p:transition spd="med">
    <p:blinds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669925"/>
          </a:xfrm>
        </p:spPr>
        <p:txBody>
          <a:bodyPr/>
          <a:lstStyle/>
          <a:p>
            <a:r>
              <a:rPr lang="en-US" dirty="0" smtClean="0"/>
              <a:t>Marijuana</a:t>
            </a:r>
            <a:endParaRPr lang="en-US" dirty="0"/>
          </a:p>
        </p:txBody>
      </p:sp>
      <p:sp>
        <p:nvSpPr>
          <p:cNvPr id="3" name="Content Placeholder 2"/>
          <p:cNvSpPr>
            <a:spLocks noGrp="1"/>
          </p:cNvSpPr>
          <p:nvPr>
            <p:ph sz="half" idx="1"/>
          </p:nvPr>
        </p:nvSpPr>
        <p:spPr>
          <a:xfrm>
            <a:off x="0" y="838200"/>
            <a:ext cx="9144000" cy="5257800"/>
          </a:xfrm>
        </p:spPr>
        <p:txBody>
          <a:bodyPr/>
          <a:lstStyle/>
          <a:p>
            <a:r>
              <a:rPr lang="en-US" sz="2200" dirty="0" smtClean="0">
                <a:solidFill>
                  <a:srgbClr val="FFFF00"/>
                </a:solidFill>
              </a:rPr>
              <a:t>THC is the active ingredient</a:t>
            </a:r>
            <a:r>
              <a:rPr lang="en-US" sz="2200" dirty="0" smtClean="0"/>
              <a:t>, comes from the cannabis plant.  It attaches to receptors in the brain that are responsible for memory, pain, hunger.  Marijuana users are 15 times more likely to use cocaine than non-users.  Why?</a:t>
            </a:r>
          </a:p>
          <a:p>
            <a:pPr>
              <a:buNone/>
            </a:pPr>
            <a:r>
              <a:rPr lang="en-US" sz="2200" b="1" u="sng" dirty="0" smtClean="0"/>
              <a:t>Short Term Effects:</a:t>
            </a:r>
          </a:p>
          <a:p>
            <a:pPr>
              <a:lnSpc>
                <a:spcPct val="150000"/>
              </a:lnSpc>
            </a:pPr>
            <a:r>
              <a:rPr lang="en-US" sz="2200" dirty="0" smtClean="0"/>
              <a:t>Increased heart rate that may last for up to 3 hours</a:t>
            </a:r>
          </a:p>
          <a:p>
            <a:pPr>
              <a:lnSpc>
                <a:spcPct val="150000"/>
              </a:lnSpc>
            </a:pPr>
            <a:r>
              <a:rPr lang="en-US" sz="2200" dirty="0" smtClean="0"/>
              <a:t>Heart palpitations and arrhythmia</a:t>
            </a:r>
          </a:p>
          <a:p>
            <a:pPr>
              <a:lnSpc>
                <a:spcPct val="150000"/>
              </a:lnSpc>
            </a:pPr>
            <a:r>
              <a:rPr lang="en-US" sz="2200" dirty="0" smtClean="0"/>
              <a:t>Distorted perceptions</a:t>
            </a:r>
          </a:p>
          <a:p>
            <a:pPr>
              <a:lnSpc>
                <a:spcPct val="150000"/>
              </a:lnSpc>
            </a:pPr>
            <a:r>
              <a:rPr lang="en-US" sz="2200" dirty="0" smtClean="0"/>
              <a:t>Impaired coordination</a:t>
            </a:r>
          </a:p>
          <a:p>
            <a:pPr>
              <a:lnSpc>
                <a:spcPct val="150000"/>
              </a:lnSpc>
            </a:pPr>
            <a:r>
              <a:rPr lang="en-US" sz="2200" dirty="0" smtClean="0"/>
              <a:t>Difficulty with thinking and problem solving</a:t>
            </a:r>
          </a:p>
          <a:p>
            <a:pPr>
              <a:lnSpc>
                <a:spcPct val="150000"/>
              </a:lnSpc>
            </a:pPr>
            <a:r>
              <a:rPr lang="en-US" sz="2200" dirty="0" smtClean="0"/>
              <a:t>Impaired judgment</a:t>
            </a:r>
          </a:p>
          <a:p>
            <a:endParaRPr lang="en-US" sz="2200" dirty="0"/>
          </a:p>
        </p:txBody>
      </p:sp>
      <p:sp>
        <p:nvSpPr>
          <p:cNvPr id="4" name="TextBox 3"/>
          <p:cNvSpPr txBox="1"/>
          <p:nvPr/>
        </p:nvSpPr>
        <p:spPr>
          <a:xfrm>
            <a:off x="6477000" y="3161209"/>
            <a:ext cx="2514600" cy="923330"/>
          </a:xfrm>
          <a:prstGeom prst="rect">
            <a:avLst/>
          </a:prstGeom>
          <a:noFill/>
        </p:spPr>
        <p:txBody>
          <a:bodyPr wrap="square" rtlCol="0">
            <a:spAutoFit/>
          </a:bodyPr>
          <a:lstStyle/>
          <a:p>
            <a:r>
              <a:rPr lang="en-US" dirty="0" smtClean="0"/>
              <a:t>You also don’t know what could be mixed in with it.  </a:t>
            </a:r>
            <a:endParaRPr lang="en-US" dirty="0"/>
          </a:p>
        </p:txBody>
      </p:sp>
      <p:sp>
        <p:nvSpPr>
          <p:cNvPr id="5" name="TextBox 4"/>
          <p:cNvSpPr txBox="1"/>
          <p:nvPr/>
        </p:nvSpPr>
        <p:spPr>
          <a:xfrm>
            <a:off x="6477000" y="4381401"/>
            <a:ext cx="2667000" cy="2308324"/>
          </a:xfrm>
          <a:prstGeom prst="rect">
            <a:avLst/>
          </a:prstGeom>
          <a:noFill/>
        </p:spPr>
        <p:txBody>
          <a:bodyPr wrap="square" rtlCol="0">
            <a:spAutoFit/>
          </a:bodyPr>
          <a:lstStyle/>
          <a:p>
            <a:r>
              <a:rPr lang="en-US" dirty="0" smtClean="0"/>
              <a:t>Marijuana isn’t put in a single drug category because it depends on the user.  It has stimulant and depressant qualities so it’s referred to as a psychoactive drug.</a:t>
            </a:r>
            <a:endParaRPr lang="en-US" dirty="0"/>
          </a:p>
        </p:txBody>
      </p:sp>
    </p:spTree>
  </p:cSld>
  <p:clrMapOvr>
    <a:masterClrMapping/>
  </p:clrMapOvr>
  <p:transition spd="med">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746125"/>
          </a:xfrm>
        </p:spPr>
        <p:txBody>
          <a:bodyPr/>
          <a:lstStyle/>
          <a:p>
            <a:r>
              <a:rPr lang="en-US" dirty="0" smtClean="0"/>
              <a:t>Long Term Effects</a:t>
            </a:r>
            <a:endParaRPr lang="en-US" dirty="0"/>
          </a:p>
        </p:txBody>
      </p:sp>
      <p:sp>
        <p:nvSpPr>
          <p:cNvPr id="3" name="Content Placeholder 2"/>
          <p:cNvSpPr>
            <a:spLocks noGrp="1"/>
          </p:cNvSpPr>
          <p:nvPr>
            <p:ph sz="half" idx="1"/>
          </p:nvPr>
        </p:nvSpPr>
        <p:spPr>
          <a:xfrm>
            <a:off x="77787" y="746125"/>
            <a:ext cx="9144000" cy="5943600"/>
          </a:xfrm>
        </p:spPr>
        <p:txBody>
          <a:bodyPr/>
          <a:lstStyle/>
          <a:p>
            <a:pPr>
              <a:buClr>
                <a:schemeClr val="accent1"/>
              </a:buClr>
              <a:buSzPct val="150000"/>
              <a:buFont typeface="Arial" pitchFamily="34" charset="0"/>
              <a:buChar char="•"/>
            </a:pPr>
            <a:r>
              <a:rPr lang="en-US" sz="2000" b="1" dirty="0" smtClean="0"/>
              <a:t>Adverse impact on memory and learning:  </a:t>
            </a:r>
            <a:r>
              <a:rPr lang="en-US" sz="2000" dirty="0" smtClean="0"/>
              <a:t>effects can last for days or weeks after the acute effects of the drug wear off.  As a result, someone who smokes marijuana every day may be functioning at a suboptimal (lower) intellectual level all of the time. </a:t>
            </a:r>
          </a:p>
          <a:p>
            <a:pPr>
              <a:buClr>
                <a:schemeClr val="accent1"/>
              </a:buClr>
              <a:buSzPct val="150000"/>
              <a:buFont typeface="Arial" pitchFamily="34" charset="0"/>
              <a:buChar char="•"/>
            </a:pPr>
            <a:r>
              <a:rPr lang="en-US" sz="2000" b="1" dirty="0" smtClean="0"/>
              <a:t>Addiction:  </a:t>
            </a:r>
            <a:r>
              <a:rPr lang="en-US" sz="2000" dirty="0" smtClean="0"/>
              <a:t>about 9 percent of users become addicted to marijuana; this number increases among those who start young (to about 17 percent) and among daily users (25-50 percent).</a:t>
            </a:r>
          </a:p>
          <a:p>
            <a:pPr>
              <a:buClr>
                <a:schemeClr val="accent1"/>
              </a:buClr>
              <a:buSzPct val="150000"/>
              <a:buFont typeface="Arial" pitchFamily="34" charset="0"/>
              <a:buChar char="•"/>
            </a:pPr>
            <a:r>
              <a:rPr lang="en-US" sz="2000" dirty="0" smtClean="0"/>
              <a:t>   </a:t>
            </a:r>
            <a:r>
              <a:rPr lang="en-US" sz="2000" b="1" dirty="0" smtClean="0"/>
              <a:t>Increased risk of mental illness:  </a:t>
            </a:r>
            <a:r>
              <a:rPr lang="en-US" sz="2000" dirty="0" smtClean="0"/>
              <a:t>specifically anxiety, depression, and schizophrenia</a:t>
            </a:r>
          </a:p>
          <a:p>
            <a:pPr>
              <a:buClr>
                <a:schemeClr val="accent1"/>
              </a:buClr>
              <a:buSzPct val="150000"/>
              <a:buFont typeface="Arial" pitchFamily="34" charset="0"/>
              <a:buChar char="•"/>
            </a:pPr>
            <a:r>
              <a:rPr lang="en-US" sz="2000" dirty="0" smtClean="0"/>
              <a:t> </a:t>
            </a:r>
            <a:r>
              <a:rPr lang="en-US" sz="2000" b="1" dirty="0" smtClean="0"/>
              <a:t>Cancer:  </a:t>
            </a:r>
            <a:r>
              <a:rPr lang="en-US" sz="2000" dirty="0" smtClean="0"/>
              <a:t>Marijuana smoke contains 50% - 70% more carcinogens than cigarette smoke.  Smoking 4 joints is loosely equivalent to smoking 1 pack of cigarettes.</a:t>
            </a:r>
          </a:p>
          <a:p>
            <a:pPr>
              <a:buClr>
                <a:schemeClr val="accent1"/>
              </a:buClr>
              <a:buSzPct val="150000"/>
              <a:buFont typeface="Arial" pitchFamily="34" charset="0"/>
              <a:buChar char="•"/>
            </a:pPr>
            <a:r>
              <a:rPr lang="en-US" sz="2000" dirty="0" smtClean="0"/>
              <a:t>   </a:t>
            </a:r>
            <a:r>
              <a:rPr lang="en-US" sz="2000" b="1" dirty="0" smtClean="0"/>
              <a:t>Respiratory problems:  </a:t>
            </a:r>
            <a:r>
              <a:rPr lang="en-US" sz="2000" dirty="0" smtClean="0"/>
              <a:t>chronic bronchitis, chronic chough, etc.</a:t>
            </a:r>
          </a:p>
          <a:p>
            <a:pPr>
              <a:buClr>
                <a:schemeClr val="accent1"/>
              </a:buClr>
              <a:buSzPct val="150000"/>
              <a:buFont typeface="Arial" pitchFamily="34" charset="0"/>
              <a:buChar char="•"/>
            </a:pPr>
            <a:r>
              <a:rPr lang="en-US" sz="2000" dirty="0" smtClean="0"/>
              <a:t>   </a:t>
            </a:r>
            <a:r>
              <a:rPr lang="en-US" sz="2000" b="1" dirty="0" smtClean="0"/>
              <a:t>Reduced resistance to infection:  </a:t>
            </a:r>
            <a:r>
              <a:rPr lang="en-US" sz="2000" dirty="0" smtClean="0"/>
              <a:t>THC has been shown to suppress a variety of immune cells in the body.</a:t>
            </a:r>
          </a:p>
          <a:p>
            <a:pPr>
              <a:buClr>
                <a:schemeClr val="accent1"/>
              </a:buClr>
              <a:buSzPct val="150000"/>
              <a:buFont typeface="Arial" pitchFamily="34" charset="0"/>
              <a:buChar char="•"/>
            </a:pPr>
            <a:r>
              <a:rPr lang="en-US" sz="2000" dirty="0" smtClean="0"/>
              <a:t>   </a:t>
            </a:r>
            <a:r>
              <a:rPr lang="en-US" sz="2000" b="1" dirty="0" smtClean="0"/>
              <a:t>Impaired achievement:  </a:t>
            </a:r>
            <a:r>
              <a:rPr lang="en-US" sz="2000" dirty="0" smtClean="0"/>
              <a:t>long term use </a:t>
            </a:r>
            <a:r>
              <a:rPr lang="en-US" sz="2000" dirty="0" smtClean="0">
                <a:solidFill>
                  <a:schemeClr val="tx2">
                    <a:lumMod val="75000"/>
                  </a:schemeClr>
                </a:solidFill>
              </a:rPr>
              <a:t>decreases motivation</a:t>
            </a:r>
            <a:r>
              <a:rPr lang="en-US" sz="2000" dirty="0" smtClean="0"/>
              <a:t>, cognitive ability, career success, and social interaction.  </a:t>
            </a:r>
            <a:r>
              <a:rPr lang="en-US" sz="2000" dirty="0" smtClean="0">
                <a:solidFill>
                  <a:schemeClr val="tx2">
                    <a:lumMod val="75000"/>
                  </a:schemeClr>
                </a:solidFill>
              </a:rPr>
              <a:t>Thickens the synaptic fluid in the brain causing users to appear lower than usual in terms of intelligence. </a:t>
            </a:r>
          </a:p>
          <a:p>
            <a:endParaRPr lang="en-US" dirty="0"/>
          </a:p>
        </p:txBody>
      </p:sp>
    </p:spTree>
  </p:cSld>
  <p:clrMapOvr>
    <a:masterClrMapping/>
  </p:clrMapOvr>
  <p:transition spd="med">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Marijuana while pregnant</a:t>
            </a:r>
            <a:endParaRPr lang="en-US" dirty="0"/>
          </a:p>
        </p:txBody>
      </p:sp>
      <p:sp>
        <p:nvSpPr>
          <p:cNvPr id="3" name="Content Placeholder 2"/>
          <p:cNvSpPr>
            <a:spLocks noGrp="1"/>
          </p:cNvSpPr>
          <p:nvPr>
            <p:ph sz="half" idx="1"/>
          </p:nvPr>
        </p:nvSpPr>
        <p:spPr>
          <a:xfrm>
            <a:off x="0" y="1905000"/>
            <a:ext cx="4765675" cy="4191000"/>
          </a:xfrm>
        </p:spPr>
        <p:txBody>
          <a:bodyPr/>
          <a:lstStyle/>
          <a:p>
            <a:r>
              <a:rPr lang="en-US" dirty="0" smtClean="0"/>
              <a:t>According to studies in 2014 they found…</a:t>
            </a:r>
          </a:p>
          <a:p>
            <a:r>
              <a:rPr lang="en-US" sz="2400" dirty="0">
                <a:effectLst/>
              </a:rPr>
              <a:t>T</a:t>
            </a:r>
            <a:r>
              <a:rPr lang="en-US" sz="2400" dirty="0" smtClean="0">
                <a:effectLst/>
              </a:rPr>
              <a:t>he </a:t>
            </a:r>
            <a:r>
              <a:rPr lang="en-US" sz="2400" dirty="0">
                <a:effectLst/>
              </a:rPr>
              <a:t>active ingredient in marijuana, </a:t>
            </a:r>
            <a:r>
              <a:rPr lang="en-US" sz="2400" dirty="0" smtClean="0">
                <a:effectLst/>
              </a:rPr>
              <a:t>THC, </a:t>
            </a:r>
            <a:r>
              <a:rPr lang="en-US" sz="2400" dirty="0">
                <a:effectLst/>
              </a:rPr>
              <a:t>interferes with the formation of connections between nerve cells in the cerebral cortex, the part of the brain responsible for higher thinking skills and forming memories.</a:t>
            </a:r>
            <a:endParaRPr lang="en-US" sz="2400" dirty="0" smtClean="0"/>
          </a:p>
        </p:txBody>
      </p:sp>
      <p:sp>
        <p:nvSpPr>
          <p:cNvPr id="4" name="Content Placeholder 3"/>
          <p:cNvSpPr>
            <a:spLocks noGrp="1"/>
          </p:cNvSpPr>
          <p:nvPr>
            <p:ph sz="half" idx="2"/>
          </p:nvPr>
        </p:nvSpPr>
        <p:spPr>
          <a:xfrm>
            <a:off x="4343400" y="1905000"/>
            <a:ext cx="4800599" cy="4191000"/>
          </a:xfrm>
        </p:spPr>
        <p:txBody>
          <a:bodyPr/>
          <a:lstStyle/>
          <a:p>
            <a:r>
              <a:rPr lang="en-US" sz="2200" dirty="0" smtClean="0">
                <a:effectLst/>
              </a:rPr>
              <a:t>The </a:t>
            </a:r>
            <a:r>
              <a:rPr lang="en-US" sz="2200" dirty="0">
                <a:effectLst/>
              </a:rPr>
              <a:t>effects of prenatal marijuana exposure could even last into adulthood. The drug could have direct effects, or it could sensitize the brain to future drug exposure or neuropsychiatric illnesses</a:t>
            </a:r>
            <a:r>
              <a:rPr lang="en-US" sz="2200" dirty="0" smtClean="0">
                <a:effectLst/>
              </a:rPr>
              <a:t>.</a:t>
            </a:r>
          </a:p>
          <a:p>
            <a:r>
              <a:rPr lang="en-US" sz="2200" dirty="0">
                <a:effectLst/>
              </a:rPr>
              <a:t>Previous long-term studies have shown that children exposed to marijuana in the womb may have an increased risk of showing cognitive effects, seeking out drugs, or having attention deficit disorder, anxiety or depression</a:t>
            </a:r>
            <a:endParaRPr lang="en-US" sz="2200" dirty="0"/>
          </a:p>
        </p:txBody>
      </p:sp>
    </p:spTree>
    <p:extLst>
      <p:ext uri="{BB962C8B-B14F-4D97-AF65-F5344CB8AC3E}">
        <p14:creationId xmlns:p14="http://schemas.microsoft.com/office/powerpoint/2010/main" val="1633321073"/>
      </p:ext>
    </p:extLst>
  </p:cSld>
  <p:clrMapOvr>
    <a:masterClrMapping/>
  </p:clrMapOvr>
  <p:transition spd="med">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Spice</a:t>
            </a:r>
            <a:endParaRPr lang="en-US" dirty="0"/>
          </a:p>
        </p:txBody>
      </p:sp>
      <p:sp>
        <p:nvSpPr>
          <p:cNvPr id="6" name="Content Placeholder 5"/>
          <p:cNvSpPr>
            <a:spLocks noGrp="1"/>
          </p:cNvSpPr>
          <p:nvPr>
            <p:ph idx="1"/>
          </p:nvPr>
        </p:nvSpPr>
        <p:spPr>
          <a:xfrm>
            <a:off x="762000" y="1447800"/>
            <a:ext cx="8007350" cy="4191000"/>
          </a:xfrm>
        </p:spPr>
        <p:txBody>
          <a:bodyPr/>
          <a:lstStyle/>
          <a:p>
            <a:r>
              <a:rPr lang="en-US" sz="2400" dirty="0" smtClean="0"/>
              <a:t>While Spice products do contain dried plant material, chemical analyses of seized spice mixtures have revealed the presence of synthetic (or designer) cannabinoid compounds.</a:t>
            </a:r>
          </a:p>
          <a:p>
            <a:r>
              <a:rPr lang="en-US" sz="2400" dirty="0" smtClean="0">
                <a:solidFill>
                  <a:srgbClr val="FFFF00"/>
                </a:solidFill>
              </a:rPr>
              <a:t>The chemical composition of products sold as Spice is largely unknown.  You don’t  know what’s in it and you don’t know how you will react to it-DANGEROUS!</a:t>
            </a:r>
          </a:p>
          <a:p>
            <a:r>
              <a:rPr lang="en-US" sz="2400" dirty="0" smtClean="0"/>
              <a:t>Spice is an illicit drug because, while sold legally as incense, the package is marked “</a:t>
            </a:r>
            <a:r>
              <a:rPr lang="en-US" sz="2400" u="sng" dirty="0" smtClean="0"/>
              <a:t>not for human consumption.</a:t>
            </a:r>
            <a:r>
              <a:rPr lang="en-US" sz="2400" dirty="0" smtClean="0"/>
              <a:t>”  When humans use substances not intended for consumption, it is illicit substance use.</a:t>
            </a:r>
            <a:endParaRPr lang="en-US" sz="2400" dirty="0"/>
          </a:p>
        </p:txBody>
      </p:sp>
    </p:spTree>
  </p:cSld>
  <p:clrMapOvr>
    <a:masterClrMapping/>
  </p:clrMapOvr>
  <p:transition spd="med">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Drugs (we won’t test over these)</a:t>
            </a:r>
            <a:endParaRPr lang="en-US" dirty="0"/>
          </a:p>
        </p:txBody>
      </p:sp>
      <p:sp>
        <p:nvSpPr>
          <p:cNvPr id="3" name="Content Placeholder 2"/>
          <p:cNvSpPr>
            <a:spLocks noGrp="1"/>
          </p:cNvSpPr>
          <p:nvPr>
            <p:ph idx="1"/>
          </p:nvPr>
        </p:nvSpPr>
        <p:spPr>
          <a:xfrm>
            <a:off x="3581400" y="1435099"/>
            <a:ext cx="5410200" cy="4691063"/>
          </a:xfrm>
        </p:spPr>
        <p:txBody>
          <a:bodyPr/>
          <a:lstStyle/>
          <a:p>
            <a:pPr marL="0" indent="0">
              <a:buNone/>
            </a:pPr>
            <a:r>
              <a:rPr lang="en-US" sz="2400" dirty="0" smtClean="0"/>
              <a:t>What it is/does:</a:t>
            </a:r>
          </a:p>
          <a:p>
            <a:pPr marL="0" indent="0">
              <a:buNone/>
            </a:pPr>
            <a:r>
              <a:rPr lang="en-US" sz="2400" dirty="0" smtClean="0"/>
              <a:t>-Stimulant- similar to meth (extremely paranoid behavior, excitement, high blood pressure and heart rate, delusions &amp; hallucinations)   </a:t>
            </a:r>
          </a:p>
          <a:p>
            <a:pPr marL="0" indent="0">
              <a:buNone/>
            </a:pPr>
            <a:endParaRPr lang="en-US" sz="2400" dirty="0" smtClean="0"/>
          </a:p>
          <a:p>
            <a:pPr marL="0" indent="0">
              <a:buNone/>
            </a:pPr>
            <a:r>
              <a:rPr lang="en-US" sz="2400" dirty="0" smtClean="0"/>
              <a:t>-Hallucinogen- disrupts the neurotransmitter serotonin in the brain- distorted thought process, hallucinations, flashbacks (similar to LSD)</a:t>
            </a:r>
            <a:endParaRPr lang="en-US" sz="2400" dirty="0"/>
          </a:p>
        </p:txBody>
      </p:sp>
      <p:sp>
        <p:nvSpPr>
          <p:cNvPr id="4" name="Text Placeholder 3"/>
          <p:cNvSpPr>
            <a:spLocks noGrp="1"/>
          </p:cNvSpPr>
          <p:nvPr>
            <p:ph type="body" sz="half" idx="2"/>
          </p:nvPr>
        </p:nvSpPr>
        <p:spPr/>
        <p:txBody>
          <a:bodyPr/>
          <a:lstStyle/>
          <a:p>
            <a:r>
              <a:rPr lang="en-US" sz="2400" dirty="0" smtClean="0"/>
              <a:t>DRUG:</a:t>
            </a:r>
          </a:p>
          <a:p>
            <a:r>
              <a:rPr lang="en-US" sz="2400" dirty="0" smtClean="0"/>
              <a:t>-Bath Salts</a:t>
            </a:r>
          </a:p>
          <a:p>
            <a:endParaRPr lang="en-US" sz="2400" dirty="0"/>
          </a:p>
          <a:p>
            <a:endParaRPr lang="en-US" sz="2400" dirty="0" smtClean="0"/>
          </a:p>
          <a:p>
            <a:endParaRPr lang="en-US" sz="2400" dirty="0" smtClean="0"/>
          </a:p>
          <a:p>
            <a:endParaRPr lang="en-US" sz="2400" dirty="0"/>
          </a:p>
          <a:p>
            <a:r>
              <a:rPr lang="en-US" sz="2400" dirty="0" smtClean="0"/>
              <a:t>-Mushrooms “</a:t>
            </a:r>
            <a:r>
              <a:rPr lang="en-US" sz="2400" dirty="0" err="1" smtClean="0"/>
              <a:t>shrooms</a:t>
            </a:r>
            <a:r>
              <a:rPr lang="en-US" sz="2400" dirty="0" smtClean="0"/>
              <a:t>”	</a:t>
            </a:r>
            <a:endParaRPr lang="en-US" sz="2400" dirty="0"/>
          </a:p>
        </p:txBody>
      </p:sp>
    </p:spTree>
    <p:extLst>
      <p:ext uri="{BB962C8B-B14F-4D97-AF65-F5344CB8AC3E}">
        <p14:creationId xmlns:p14="http://schemas.microsoft.com/office/powerpoint/2010/main" val="999871401"/>
      </p:ext>
    </p:extLst>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t>Picture of Ecstasy</a:t>
            </a:r>
          </a:p>
        </p:txBody>
      </p:sp>
      <p:sp>
        <p:nvSpPr>
          <p:cNvPr id="22531" name="Rectangle 3"/>
          <p:cNvSpPr>
            <a:spLocks noGrp="1" noRot="1" noChangeArrowheads="1"/>
          </p:cNvSpPr>
          <p:nvPr>
            <p:ph type="body" idx="1"/>
          </p:nvPr>
        </p:nvSpPr>
        <p:spPr>
          <a:xfrm>
            <a:off x="838200" y="1905000"/>
            <a:ext cx="8007350" cy="3352800"/>
          </a:xfrm>
        </p:spPr>
        <p:txBody>
          <a:bodyPr/>
          <a:lstStyle/>
          <a:p>
            <a:endParaRPr lang="en-US"/>
          </a:p>
        </p:txBody>
      </p:sp>
      <p:pic>
        <p:nvPicPr>
          <p:cNvPr id="22533" name="Picture 5" descr="ecstasy_5f08_5fhighres"/>
          <p:cNvPicPr>
            <a:picLocks noChangeAspect="1" noChangeArrowheads="1"/>
          </p:cNvPicPr>
          <p:nvPr/>
        </p:nvPicPr>
        <p:blipFill>
          <a:blip r:embed="rId2" cstate="print"/>
          <a:srcRect/>
          <a:stretch>
            <a:fillRect/>
          </a:stretch>
        </p:blipFill>
        <p:spPr bwMode="auto">
          <a:xfrm>
            <a:off x="2057400" y="1905000"/>
            <a:ext cx="5219700" cy="3114675"/>
          </a:xfrm>
          <a:prstGeom prst="rect">
            <a:avLst/>
          </a:prstGeom>
          <a:noFill/>
        </p:spPr>
      </p:pic>
      <p:sp>
        <p:nvSpPr>
          <p:cNvPr id="22534" name="Text Box 6"/>
          <p:cNvSpPr txBox="1">
            <a:spLocks noChangeArrowheads="1"/>
          </p:cNvSpPr>
          <p:nvPr/>
        </p:nvSpPr>
        <p:spPr bwMode="auto">
          <a:xfrm>
            <a:off x="1066800" y="5486400"/>
            <a:ext cx="7772400" cy="830997"/>
          </a:xfrm>
          <a:prstGeom prst="rect">
            <a:avLst/>
          </a:prstGeom>
          <a:noFill/>
          <a:ln w="9525">
            <a:noFill/>
            <a:miter lim="800000"/>
            <a:headEnd/>
            <a:tailEnd/>
          </a:ln>
          <a:effectLst/>
        </p:spPr>
        <p:txBody>
          <a:bodyPr>
            <a:spAutoFit/>
          </a:bodyPr>
          <a:lstStyle/>
          <a:p>
            <a:pPr>
              <a:spcBef>
                <a:spcPct val="50000"/>
              </a:spcBef>
            </a:pPr>
            <a:r>
              <a:rPr lang="en-US" sz="2400" dirty="0"/>
              <a:t>Many ecstasy tablets have </a:t>
            </a:r>
            <a:r>
              <a:rPr lang="en-US" sz="2400" dirty="0">
                <a:solidFill>
                  <a:schemeClr val="folHlink"/>
                </a:solidFill>
              </a:rPr>
              <a:t>faces or images </a:t>
            </a:r>
            <a:r>
              <a:rPr lang="en-US" sz="2400" dirty="0"/>
              <a:t>on </a:t>
            </a:r>
            <a:r>
              <a:rPr lang="en-US" sz="2400" dirty="0" smtClean="0"/>
              <a:t>them,</a:t>
            </a:r>
            <a:r>
              <a:rPr lang="en-US" sz="2400" dirty="0" smtClean="0">
                <a:solidFill>
                  <a:schemeClr val="folHlink"/>
                </a:solidFill>
              </a:rPr>
              <a:t> </a:t>
            </a:r>
            <a:r>
              <a:rPr lang="en-US" sz="2400" dirty="0" smtClean="0"/>
              <a:t>they look like candy.</a:t>
            </a:r>
            <a:r>
              <a:rPr lang="en-US" dirty="0" smtClean="0"/>
              <a:t>  </a:t>
            </a:r>
            <a:endParaRPr lang="en-US"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0-#ppt_w/2"/>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C9E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drugs affect babies?</a:t>
            </a:r>
            <a:endParaRPr lang="en-US" dirty="0"/>
          </a:p>
        </p:txBody>
      </p:sp>
      <p:sp>
        <p:nvSpPr>
          <p:cNvPr id="3" name="Content Placeholder 2"/>
          <p:cNvSpPr>
            <a:spLocks noGrp="1"/>
          </p:cNvSpPr>
          <p:nvPr>
            <p:ph sz="half" idx="1"/>
          </p:nvPr>
        </p:nvSpPr>
        <p:spPr>
          <a:xfrm>
            <a:off x="838200" y="1905000"/>
            <a:ext cx="7772400" cy="4191000"/>
          </a:xfrm>
        </p:spPr>
        <p:txBody>
          <a:bodyPr/>
          <a:lstStyle/>
          <a:p>
            <a:r>
              <a:rPr lang="en-US" dirty="0" smtClean="0">
                <a:hlinkClick r:id="rId2"/>
              </a:rPr>
              <a:t>http://www.5min.com/Video/Struggles-of-Drug-Addicted-Babies-516942795</a:t>
            </a:r>
            <a:endParaRPr lang="en-US" dirty="0" smtClean="0"/>
          </a:p>
          <a:p>
            <a:endParaRPr lang="en-US" dirty="0"/>
          </a:p>
        </p:txBody>
      </p:sp>
    </p:spTree>
  </p:cSld>
  <p:clrMapOvr>
    <a:masterClrMapping/>
  </p:clrMapOvr>
  <p:transition spd="med">
    <p:blinds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C9E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seems pretty obvious…</a:t>
            </a:r>
            <a:endParaRPr lang="en-US" dirty="0"/>
          </a:p>
        </p:txBody>
      </p:sp>
      <p:sp>
        <p:nvSpPr>
          <p:cNvPr id="3" name="Content Placeholder 2"/>
          <p:cNvSpPr>
            <a:spLocks noGrp="1"/>
          </p:cNvSpPr>
          <p:nvPr>
            <p:ph sz="half" idx="1"/>
          </p:nvPr>
        </p:nvSpPr>
        <p:spPr>
          <a:xfrm>
            <a:off x="457200" y="1710396"/>
            <a:ext cx="8686800" cy="5147603"/>
          </a:xfrm>
        </p:spPr>
        <p:txBody>
          <a:bodyPr/>
          <a:lstStyle/>
          <a:p>
            <a:r>
              <a:rPr lang="en-US" dirty="0" smtClean="0"/>
              <a:t>You want your kids to have the best life possible, make sure they are starting out that way by not putting </a:t>
            </a:r>
            <a:r>
              <a:rPr lang="en-US" b="1" u="sng" dirty="0" smtClean="0"/>
              <a:t>ANYTHING</a:t>
            </a:r>
            <a:r>
              <a:rPr lang="en-US" dirty="0" smtClean="0"/>
              <a:t> that could potentially harm them into your body.  </a:t>
            </a:r>
          </a:p>
          <a:p>
            <a:r>
              <a:rPr lang="en-US" dirty="0" smtClean="0"/>
              <a:t>You want to be sure that you are providing your child with the care and attention they deserve and that involves not choosing to use drugs yourself.  </a:t>
            </a:r>
          </a:p>
          <a:p>
            <a:r>
              <a:rPr lang="en-US" dirty="0" smtClean="0"/>
              <a:t>You also need to keep them around people that are good role models.</a:t>
            </a:r>
          </a:p>
          <a:p>
            <a:r>
              <a:rPr lang="en-US" dirty="0" smtClean="0"/>
              <a:t>Your kids should always come FIRST!</a:t>
            </a:r>
          </a:p>
          <a:p>
            <a:pPr marL="0" indent="0">
              <a:buNone/>
            </a:pPr>
            <a:r>
              <a:rPr lang="en-US" dirty="0" smtClean="0"/>
              <a:t>  </a:t>
            </a:r>
          </a:p>
        </p:txBody>
      </p:sp>
    </p:spTree>
  </p:cSld>
  <p:clrMapOvr>
    <a:masterClrMapping/>
  </p:clrMapOvr>
  <p:transition spd="med">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Effects of Addiction</a:t>
            </a:r>
            <a:endParaRPr lang="en-US" dirty="0"/>
          </a:p>
        </p:txBody>
      </p:sp>
      <p:sp>
        <p:nvSpPr>
          <p:cNvPr id="5" name="Content Placeholder 4"/>
          <p:cNvSpPr>
            <a:spLocks noGrp="1"/>
          </p:cNvSpPr>
          <p:nvPr>
            <p:ph idx="1"/>
          </p:nvPr>
        </p:nvSpPr>
        <p:spPr>
          <a:xfrm>
            <a:off x="304800" y="1219200"/>
            <a:ext cx="8839200" cy="4191000"/>
          </a:xfrm>
        </p:spPr>
        <p:txBody>
          <a:bodyPr/>
          <a:lstStyle/>
          <a:p>
            <a:r>
              <a:rPr lang="en-US" sz="2400" dirty="0" smtClean="0">
                <a:solidFill>
                  <a:srgbClr val="FFC000"/>
                </a:solidFill>
              </a:rPr>
              <a:t>Addiction is destructive…</a:t>
            </a:r>
            <a:endParaRPr lang="en-US" sz="2400" dirty="0" smtClean="0"/>
          </a:p>
          <a:p>
            <a:pPr algn="ctr"/>
            <a:r>
              <a:rPr lang="en-US" sz="2000" b="1" dirty="0" smtClean="0"/>
              <a:t>Grades</a:t>
            </a:r>
          </a:p>
          <a:p>
            <a:pPr algn="ctr"/>
            <a:r>
              <a:rPr lang="en-US" sz="2000" b="1" dirty="0" smtClean="0"/>
              <a:t>Friendships</a:t>
            </a:r>
          </a:p>
          <a:p>
            <a:pPr algn="ctr"/>
            <a:r>
              <a:rPr lang="en-US" sz="2000" b="1" dirty="0" smtClean="0"/>
              <a:t>Trust</a:t>
            </a:r>
          </a:p>
          <a:p>
            <a:pPr algn="ctr"/>
            <a:r>
              <a:rPr lang="en-US" sz="2000" b="1" dirty="0" smtClean="0"/>
              <a:t>Families</a:t>
            </a:r>
          </a:p>
          <a:p>
            <a:pPr algn="ctr"/>
            <a:r>
              <a:rPr lang="en-US" sz="2000" b="1" dirty="0" smtClean="0"/>
              <a:t>Kids get taken away</a:t>
            </a:r>
          </a:p>
          <a:p>
            <a:pPr algn="ctr"/>
            <a:r>
              <a:rPr lang="en-US" sz="2000" b="1" dirty="0" smtClean="0"/>
              <a:t>Career</a:t>
            </a:r>
          </a:p>
          <a:p>
            <a:pPr algn="ctr"/>
            <a:r>
              <a:rPr lang="en-US" sz="2000" b="1" dirty="0" smtClean="0"/>
              <a:t>Physical and mental health</a:t>
            </a:r>
          </a:p>
          <a:p>
            <a:pPr algn="ctr"/>
            <a:r>
              <a:rPr lang="en-US" sz="2000" b="1" dirty="0" smtClean="0"/>
              <a:t>Self-worth and self-esteem</a:t>
            </a:r>
          </a:p>
          <a:p>
            <a:pPr algn="ctr"/>
            <a:r>
              <a:rPr lang="en-US" sz="2000" b="1" dirty="0" smtClean="0"/>
              <a:t>Integrity</a:t>
            </a:r>
          </a:p>
          <a:p>
            <a:pPr algn="ctr"/>
            <a:r>
              <a:rPr lang="en-US" sz="2000" b="1" dirty="0" smtClean="0"/>
              <a:t>Goals</a:t>
            </a:r>
          </a:p>
          <a:p>
            <a:pPr algn="ctr"/>
            <a:r>
              <a:rPr lang="en-US" sz="2000" b="1" dirty="0" smtClean="0"/>
              <a:t>Freedom</a:t>
            </a:r>
            <a:endParaRPr lang="en-US" sz="2400" dirty="0" smtClean="0"/>
          </a:p>
          <a:p>
            <a:pPr algn="ctr"/>
            <a:r>
              <a:rPr lang="en-US" sz="2400" dirty="0" smtClean="0">
                <a:solidFill>
                  <a:srgbClr val="FFC000"/>
                </a:solidFill>
              </a:rPr>
              <a:t>…and  </a:t>
            </a:r>
            <a:r>
              <a:rPr lang="en-US" sz="2400" b="1" dirty="0" smtClean="0">
                <a:solidFill>
                  <a:srgbClr val="FFFF00"/>
                </a:solidFill>
              </a:rPr>
              <a:t>DENIAL</a:t>
            </a:r>
            <a:r>
              <a:rPr lang="en-US" sz="2400" dirty="0" smtClean="0">
                <a:solidFill>
                  <a:schemeClr val="accent1"/>
                </a:solidFill>
              </a:rPr>
              <a:t> </a:t>
            </a:r>
            <a:r>
              <a:rPr lang="en-US" sz="2400" dirty="0" smtClean="0">
                <a:solidFill>
                  <a:srgbClr val="FFC000"/>
                </a:solidFill>
              </a:rPr>
              <a:t> keeps a user from believing that using drugs has caused the destruction and that they have a problem!</a:t>
            </a:r>
          </a:p>
          <a:p>
            <a:endParaRPr lang="en-US" dirty="0"/>
          </a:p>
        </p:txBody>
      </p:sp>
    </p:spTree>
  </p:cSld>
  <p:clrMapOvr>
    <a:masterClrMapping/>
  </p:clrMapOvr>
  <p:transition spd="med">
    <p:blinds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So…if drugs have so many negative effects</a:t>
            </a:r>
            <a:endParaRPr lang="en-US" dirty="0"/>
          </a:p>
        </p:txBody>
      </p:sp>
      <p:sp>
        <p:nvSpPr>
          <p:cNvPr id="3" name="Content Placeholder 2"/>
          <p:cNvSpPr>
            <a:spLocks noGrp="1"/>
          </p:cNvSpPr>
          <p:nvPr>
            <p:ph idx="1"/>
          </p:nvPr>
        </p:nvSpPr>
        <p:spPr>
          <a:xfrm>
            <a:off x="0" y="1828800"/>
            <a:ext cx="8007350" cy="4191000"/>
          </a:xfrm>
        </p:spPr>
        <p:txBody>
          <a:bodyPr/>
          <a:lstStyle/>
          <a:p>
            <a:r>
              <a:rPr lang="en-US" dirty="0" smtClean="0"/>
              <a:t>1) Why do people start using them?</a:t>
            </a:r>
          </a:p>
          <a:p>
            <a:r>
              <a:rPr lang="en-US" dirty="0" smtClean="0"/>
              <a:t>2) Why do people feel it’s okay to use some drugs but not others when they all have bad effects?</a:t>
            </a:r>
          </a:p>
          <a:p>
            <a:r>
              <a:rPr lang="en-US" dirty="0" smtClean="0"/>
              <a:t>3) Why do some drugs lead to the use of other drugs?</a:t>
            </a:r>
          </a:p>
          <a:p>
            <a:r>
              <a:rPr lang="en-US" dirty="0" smtClean="0"/>
              <a:t>4) Why is it important to have your values and morals on such issues in place at the age that you are?</a:t>
            </a:r>
            <a:endParaRPr lang="en-US" dirty="0"/>
          </a:p>
        </p:txBody>
      </p:sp>
    </p:spTree>
  </p:cSld>
  <p:clrMapOvr>
    <a:masterClrMapping/>
  </p:clrMapOvr>
  <p:transition spd="med">
    <p:blinds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r>
              <a:rPr lang="en-US"/>
              <a:t>	</a:t>
            </a:r>
          </a:p>
        </p:txBody>
      </p:sp>
      <p:sp>
        <p:nvSpPr>
          <p:cNvPr id="74755" name="Rectangle 3"/>
          <p:cNvSpPr>
            <a:spLocks noGrp="1" noRot="1" noChangeArrowheads="1"/>
          </p:cNvSpPr>
          <p:nvPr>
            <p:ph type="body" idx="1"/>
          </p:nvPr>
        </p:nvSpPr>
        <p:spPr>
          <a:xfrm>
            <a:off x="838200" y="838200"/>
            <a:ext cx="8007350" cy="5257800"/>
          </a:xfrm>
        </p:spPr>
        <p:txBody>
          <a:bodyPr/>
          <a:lstStyle/>
          <a:p>
            <a:pPr algn="ctr">
              <a:buFont typeface="Wingdings" pitchFamily="2" charset="2"/>
              <a:buNone/>
            </a:pPr>
            <a:r>
              <a:rPr lang="en-US" i="1" dirty="0"/>
              <a:t>That is all </a:t>
            </a:r>
            <a:r>
              <a:rPr lang="en-US" i="1" dirty="0" smtClean="0"/>
              <a:t>of </a:t>
            </a:r>
            <a:r>
              <a:rPr lang="en-US" i="1" dirty="0"/>
              <a:t>the </a:t>
            </a:r>
            <a:r>
              <a:rPr lang="en-US" i="1" dirty="0" smtClean="0"/>
              <a:t>club drug </a:t>
            </a:r>
            <a:r>
              <a:rPr lang="en-US" i="1" dirty="0"/>
              <a:t>notes.  Please keep in mind you will be responsible for everything covered in class and in the notes and book readings on the test.</a:t>
            </a:r>
            <a:r>
              <a:rPr lang="en-US" dirty="0"/>
              <a:t>  </a:t>
            </a:r>
          </a:p>
          <a:p>
            <a:pPr>
              <a:buFont typeface="Wingdings" pitchFamily="2" charset="2"/>
              <a:buNone/>
            </a:pPr>
            <a:r>
              <a:rPr lang="en-US" dirty="0"/>
              <a:t>Test will be: </a:t>
            </a:r>
            <a:r>
              <a:rPr lang="en-US" dirty="0" smtClean="0">
                <a:solidFill>
                  <a:srgbClr val="CC3300"/>
                </a:solidFill>
              </a:rPr>
              <a:t>__________________</a:t>
            </a:r>
            <a:r>
              <a:rPr lang="en-US" dirty="0" smtClean="0">
                <a:solidFill>
                  <a:srgbClr val="101000"/>
                </a:solidFill>
              </a:rPr>
              <a:t>!!!  </a:t>
            </a:r>
          </a:p>
          <a:p>
            <a:pPr>
              <a:buFont typeface="Wingdings" pitchFamily="2" charset="2"/>
              <a:buNone/>
            </a:pPr>
            <a:r>
              <a:rPr lang="en-US" dirty="0" smtClean="0">
                <a:solidFill>
                  <a:srgbClr val="101000"/>
                </a:solidFill>
              </a:rPr>
              <a:t>You will definitely need to STUDY for this one!!!!</a:t>
            </a:r>
            <a:endParaRPr lang="en-US" dirty="0">
              <a:solidFill>
                <a:srgbClr val="101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to="" calcmode="lin" valueType="num">
                                      <p:cBhvr>
                                        <p:cTn id="7" dur="1" fill="hold"/>
                                        <p:tgtEl>
                                          <p:spTgt spid="7475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websites:</a:t>
            </a:r>
            <a:endParaRPr lang="en-US" dirty="0"/>
          </a:p>
        </p:txBody>
      </p:sp>
      <p:sp>
        <p:nvSpPr>
          <p:cNvPr id="3" name="Content Placeholder 2"/>
          <p:cNvSpPr>
            <a:spLocks noGrp="1"/>
          </p:cNvSpPr>
          <p:nvPr>
            <p:ph idx="1"/>
          </p:nvPr>
        </p:nvSpPr>
        <p:spPr/>
        <p:txBody>
          <a:bodyPr/>
          <a:lstStyle/>
          <a:p>
            <a:r>
              <a:rPr lang="en-US" u="sng" dirty="0">
                <a:effectLst/>
                <a:hlinkClick r:id="rId2"/>
              </a:rPr>
              <a:t>http://abovetheinfluence.com/facts/drugfacts</a:t>
            </a:r>
            <a:endParaRPr lang="en-US" dirty="0">
              <a:effectLst/>
            </a:endParaRPr>
          </a:p>
          <a:p>
            <a:r>
              <a:rPr lang="en-US" u="sng" dirty="0">
                <a:effectLst/>
                <a:hlinkClick r:id="rId3"/>
              </a:rPr>
              <a:t>http://justthinktwice.com/</a:t>
            </a:r>
            <a:endParaRPr lang="en-US" dirty="0">
              <a:effectLst/>
            </a:endParaRPr>
          </a:p>
          <a:p>
            <a:r>
              <a:rPr lang="en-US" u="sng" dirty="0">
                <a:effectLst/>
                <a:hlinkClick r:id="rId4"/>
              </a:rPr>
              <a:t>http://www.methfreetn.org/</a:t>
            </a:r>
            <a:endParaRPr lang="en-US" dirty="0">
              <a:effectLst/>
            </a:endParaRPr>
          </a:p>
          <a:p>
            <a:endParaRPr lang="en-US" dirty="0"/>
          </a:p>
        </p:txBody>
      </p:sp>
    </p:spTree>
    <p:extLst>
      <p:ext uri="{BB962C8B-B14F-4D97-AF65-F5344CB8AC3E}">
        <p14:creationId xmlns:p14="http://schemas.microsoft.com/office/powerpoint/2010/main" val="2702505395"/>
      </p:ext>
    </p:extLst>
  </p:cSld>
  <p:clrMapOvr>
    <a:masterClrMapping/>
  </p:clrMapOvr>
  <p:transition spd="med">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a:t>Works Cited</a:t>
            </a:r>
          </a:p>
        </p:txBody>
      </p:sp>
      <p:sp>
        <p:nvSpPr>
          <p:cNvPr id="30723" name="Rectangle 3"/>
          <p:cNvSpPr>
            <a:spLocks noGrp="1" noRot="1" noChangeArrowheads="1"/>
          </p:cNvSpPr>
          <p:nvPr>
            <p:ph type="body" idx="1"/>
          </p:nvPr>
        </p:nvSpPr>
        <p:spPr/>
        <p:txBody>
          <a:bodyPr/>
          <a:lstStyle/>
          <a:p>
            <a:pPr>
              <a:lnSpc>
                <a:spcPct val="90000"/>
              </a:lnSpc>
            </a:pPr>
            <a:r>
              <a:rPr lang="en-US" sz="2400" dirty="0">
                <a:hlinkClick r:id="rId2"/>
              </a:rPr>
              <a:t>http://www.health.org/nongovpubs/ketamine/#define</a:t>
            </a:r>
            <a:endParaRPr lang="en-US" sz="2400" dirty="0"/>
          </a:p>
          <a:p>
            <a:pPr>
              <a:lnSpc>
                <a:spcPct val="90000"/>
              </a:lnSpc>
            </a:pPr>
            <a:r>
              <a:rPr lang="en-US" sz="2400" u="sng" dirty="0">
                <a:hlinkClick r:id="rId3"/>
              </a:rPr>
              <a:t>http://www.theantidrug.com/drug_info/drug_info_lsd.asp</a:t>
            </a:r>
            <a:endParaRPr lang="en-US" sz="2400" u="sng" dirty="0"/>
          </a:p>
          <a:p>
            <a:pPr>
              <a:lnSpc>
                <a:spcPct val="90000"/>
              </a:lnSpc>
            </a:pPr>
            <a:r>
              <a:rPr lang="en-US" sz="2400" u="sng" dirty="0">
                <a:hlinkClick r:id="rId4"/>
              </a:rPr>
              <a:t>http://www.drugabuse.gov/Published_Articles/fundrugs.html</a:t>
            </a:r>
            <a:endParaRPr lang="en-US" sz="2400" u="sng" dirty="0"/>
          </a:p>
          <a:p>
            <a:pPr>
              <a:lnSpc>
                <a:spcPct val="90000"/>
              </a:lnSpc>
            </a:pPr>
            <a:r>
              <a:rPr lang="en-US" sz="2400" u="sng" dirty="0">
                <a:hlinkClick r:id="rId5"/>
              </a:rPr>
              <a:t>http://www.streetdrugs.org/pcp.htm</a:t>
            </a:r>
            <a:endParaRPr lang="en-US" sz="2400" u="sng" dirty="0"/>
          </a:p>
          <a:p>
            <a:pPr>
              <a:lnSpc>
                <a:spcPct val="90000"/>
              </a:lnSpc>
            </a:pPr>
            <a:r>
              <a:rPr lang="en-US" sz="2400" u="sng" dirty="0">
                <a:hlinkClick r:id="rId6"/>
              </a:rPr>
              <a:t>http://faculty.washington.edu/chudler/coca.html</a:t>
            </a:r>
            <a:endParaRPr lang="en-US" sz="2400" u="sng" dirty="0"/>
          </a:p>
          <a:p>
            <a:pPr>
              <a:lnSpc>
                <a:spcPct val="90000"/>
              </a:lnSpc>
            </a:pPr>
            <a:r>
              <a:rPr lang="en-US" sz="2400" u="sng" dirty="0">
                <a:hlinkClick r:id="rId7"/>
              </a:rPr>
              <a:t>http://www.whitehousedrugpolicy.gov/drugfact/crack/</a:t>
            </a:r>
            <a:endParaRPr lang="en-US" sz="2400" u="sng" dirty="0"/>
          </a:p>
          <a:p>
            <a:pPr>
              <a:lnSpc>
                <a:spcPct val="90000"/>
              </a:lnSpc>
            </a:pPr>
            <a:r>
              <a:rPr lang="en-US" sz="2400" u="sng" dirty="0">
                <a:hlinkClick r:id="rId8"/>
              </a:rPr>
              <a:t>http://faculty.washington.edu/chudler/amp.html</a:t>
            </a:r>
            <a:endParaRPr lang="en-US" sz="2400" u="sng" dirty="0"/>
          </a:p>
          <a:p>
            <a:pPr>
              <a:lnSpc>
                <a:spcPct val="90000"/>
              </a:lnSpc>
            </a:pPr>
            <a:r>
              <a:rPr lang="en-US" sz="2000" u="sng" dirty="0">
                <a:hlinkClick r:id="rId9"/>
              </a:rPr>
              <a:t>http://</a:t>
            </a:r>
            <a:r>
              <a:rPr lang="en-US" sz="2000" u="sng" dirty="0" smtClean="0">
                <a:hlinkClick r:id="rId9"/>
              </a:rPr>
              <a:t>www.detox911.com/history_of_heroin_overture.html</a:t>
            </a:r>
            <a:endParaRPr lang="en-US" sz="2000" u="sng" dirty="0" smtClean="0"/>
          </a:p>
          <a:p>
            <a:pPr>
              <a:lnSpc>
                <a:spcPct val="90000"/>
              </a:lnSpc>
            </a:pPr>
            <a:r>
              <a:rPr lang="en-US" sz="2000" u="sng" dirty="0">
                <a:hlinkClick r:id="rId10"/>
              </a:rPr>
              <a:t>http://</a:t>
            </a:r>
            <a:r>
              <a:rPr lang="en-US" sz="2000" u="sng" dirty="0" smtClean="0">
                <a:hlinkClick r:id="rId10"/>
              </a:rPr>
              <a:t>www.livescience.com/42853-marijuana-during-pregnancy-baby-brain.html</a:t>
            </a:r>
            <a:endParaRPr lang="en-US" sz="2000" u="sng" dirty="0" smtClean="0"/>
          </a:p>
          <a:p>
            <a:pPr>
              <a:lnSpc>
                <a:spcPct val="90000"/>
              </a:lnSpc>
            </a:pPr>
            <a:endParaRPr lang="en-US" sz="2000" u="sng" dirty="0"/>
          </a:p>
          <a:p>
            <a:pPr>
              <a:lnSpc>
                <a:spcPct val="90000"/>
              </a:lnSpc>
            </a:pPr>
            <a:endParaRPr lang="en-US" sz="2000" u="sng" dirty="0"/>
          </a:p>
          <a:p>
            <a:pPr>
              <a:lnSpc>
                <a:spcPct val="90000"/>
              </a:lnSpc>
              <a:buFont typeface="Wingdings" pitchFamily="2" charset="2"/>
              <a:buNone/>
            </a:pPr>
            <a:endParaRPr lang="en-US" sz="2000" u="sng" dirty="0"/>
          </a:p>
          <a:p>
            <a:pPr>
              <a:lnSpc>
                <a:spcPct val="90000"/>
              </a:lnSpc>
            </a:pPr>
            <a:endParaRPr lang="en-US" sz="2400" dirty="0"/>
          </a:p>
        </p:txBody>
      </p:sp>
    </p:spTree>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solidFill>
                  <a:srgbClr val="080808"/>
                </a:solidFill>
                <a:effectLst>
                  <a:outerShdw blurRad="38100" dist="38100" dir="2700000" algn="tl">
                    <a:srgbClr val="FFFFFF"/>
                  </a:outerShdw>
                </a:effectLst>
              </a:rPr>
              <a:t>GHB</a:t>
            </a:r>
          </a:p>
        </p:txBody>
      </p:sp>
      <p:sp>
        <p:nvSpPr>
          <p:cNvPr id="23555" name="Rectangle 3"/>
          <p:cNvSpPr>
            <a:spLocks noGrp="1" noRot="1" noChangeArrowheads="1"/>
          </p:cNvSpPr>
          <p:nvPr>
            <p:ph type="body" idx="1"/>
          </p:nvPr>
        </p:nvSpPr>
        <p:spPr/>
        <p:txBody>
          <a:bodyPr/>
          <a:lstStyle/>
          <a:p>
            <a:pPr>
              <a:lnSpc>
                <a:spcPct val="90000"/>
              </a:lnSpc>
            </a:pPr>
            <a:r>
              <a:rPr lang="en-US" dirty="0"/>
              <a:t>"G," "Liquid Ecstasy</a:t>
            </a:r>
            <a:r>
              <a:rPr lang="en-US" dirty="0" smtClean="0"/>
              <a:t>,“ or </a:t>
            </a:r>
            <a:r>
              <a:rPr lang="en-US" dirty="0"/>
              <a:t>Gamma-</a:t>
            </a:r>
            <a:r>
              <a:rPr lang="en-US" dirty="0" err="1"/>
              <a:t>hydroxybutyrate</a:t>
            </a:r>
            <a:r>
              <a:rPr lang="en-US" dirty="0"/>
              <a:t> (</a:t>
            </a:r>
            <a:r>
              <a:rPr lang="en-US" b="1" dirty="0"/>
              <a:t>GHB</a:t>
            </a:r>
            <a:r>
              <a:rPr lang="en-US" dirty="0"/>
              <a:t>) </a:t>
            </a:r>
          </a:p>
          <a:p>
            <a:pPr>
              <a:lnSpc>
                <a:spcPct val="90000"/>
              </a:lnSpc>
            </a:pPr>
            <a:r>
              <a:rPr lang="en-US" dirty="0"/>
              <a:t>It’s a </a:t>
            </a:r>
            <a:r>
              <a:rPr lang="en-US" dirty="0">
                <a:solidFill>
                  <a:schemeClr val="folHlink"/>
                </a:solidFill>
              </a:rPr>
              <a:t>depressant</a:t>
            </a:r>
          </a:p>
          <a:p>
            <a:pPr>
              <a:lnSpc>
                <a:spcPct val="90000"/>
              </a:lnSpc>
            </a:pPr>
            <a:r>
              <a:rPr lang="en-US" dirty="0"/>
              <a:t>At lower doses, GHB can relax the user, but, as the dose increases, the sedative effects may result in </a:t>
            </a:r>
            <a:r>
              <a:rPr lang="en-US" dirty="0">
                <a:solidFill>
                  <a:schemeClr val="folHlink"/>
                </a:solidFill>
              </a:rPr>
              <a:t>sleep </a:t>
            </a:r>
            <a:r>
              <a:rPr lang="en-US" dirty="0"/>
              <a:t>and </a:t>
            </a:r>
            <a:r>
              <a:rPr lang="en-US" dirty="0">
                <a:solidFill>
                  <a:schemeClr val="folHlink"/>
                </a:solidFill>
              </a:rPr>
              <a:t>eventual coma or death.</a:t>
            </a:r>
          </a:p>
          <a:p>
            <a:pPr>
              <a:lnSpc>
                <a:spcPct val="90000"/>
              </a:lnSpc>
            </a:pPr>
            <a:r>
              <a:rPr lang="en-US" dirty="0"/>
              <a:t>Used as a</a:t>
            </a:r>
            <a:r>
              <a:rPr lang="en-US" dirty="0">
                <a:solidFill>
                  <a:schemeClr val="folHlink"/>
                </a:solidFill>
              </a:rPr>
              <a:t> date rape </a:t>
            </a:r>
            <a:r>
              <a:rPr lang="en-US" dirty="0" smtClean="0">
                <a:solidFill>
                  <a:schemeClr val="folHlink"/>
                </a:solidFill>
              </a:rPr>
              <a:t>drug </a:t>
            </a:r>
            <a:endParaRPr lang="en-US" dirty="0">
              <a:solidFill>
                <a:schemeClr val="folHlink"/>
              </a:solidFill>
            </a:endParaRPr>
          </a:p>
        </p:txBody>
      </p:sp>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a:solidFill>
                  <a:srgbClr val="080808"/>
                </a:solidFill>
                <a:effectLst>
                  <a:outerShdw blurRad="38100" dist="38100" dir="2700000" algn="tl">
                    <a:srgbClr val="FFFFFF"/>
                  </a:outerShdw>
                </a:effectLst>
              </a:rPr>
              <a:t>Rohypnol</a:t>
            </a:r>
          </a:p>
        </p:txBody>
      </p:sp>
      <p:sp>
        <p:nvSpPr>
          <p:cNvPr id="25603" name="Rectangle 3"/>
          <p:cNvSpPr>
            <a:spLocks noGrp="1" noRot="1" noChangeArrowheads="1"/>
          </p:cNvSpPr>
          <p:nvPr>
            <p:ph type="body" idx="1"/>
          </p:nvPr>
        </p:nvSpPr>
        <p:spPr/>
        <p:txBody>
          <a:bodyPr/>
          <a:lstStyle/>
          <a:p>
            <a:pPr>
              <a:lnSpc>
                <a:spcPct val="90000"/>
              </a:lnSpc>
            </a:pPr>
            <a:r>
              <a:rPr lang="en-US" sz="2800" dirty="0"/>
              <a:t>"</a:t>
            </a:r>
            <a:r>
              <a:rPr lang="en-US" sz="2800" dirty="0" err="1"/>
              <a:t>Roofie</a:t>
            </a:r>
            <a:r>
              <a:rPr lang="en-US" sz="2800" dirty="0"/>
              <a:t>" or "Roche" (</a:t>
            </a:r>
            <a:r>
              <a:rPr lang="en-US" sz="2800" b="1" dirty="0"/>
              <a:t>Rohypnol</a:t>
            </a:r>
            <a:r>
              <a:rPr lang="en-US" sz="2800" dirty="0"/>
              <a:t>) is</a:t>
            </a:r>
            <a:r>
              <a:rPr lang="en-US" sz="2800" dirty="0">
                <a:solidFill>
                  <a:schemeClr val="tx2"/>
                </a:solidFill>
              </a:rPr>
              <a:t> </a:t>
            </a:r>
            <a:r>
              <a:rPr lang="en-US" sz="2800" dirty="0">
                <a:solidFill>
                  <a:schemeClr val="folHlink"/>
                </a:solidFill>
              </a:rPr>
              <a:t>tasteless </a:t>
            </a:r>
            <a:r>
              <a:rPr lang="en-US" sz="2800" dirty="0"/>
              <a:t>and </a:t>
            </a:r>
            <a:r>
              <a:rPr lang="en-US" sz="2800" dirty="0" smtClean="0"/>
              <a:t>odorless,</a:t>
            </a:r>
            <a:r>
              <a:rPr lang="en-US" sz="2800" dirty="0" smtClean="0">
                <a:solidFill>
                  <a:schemeClr val="folHlink"/>
                </a:solidFill>
              </a:rPr>
              <a:t> </a:t>
            </a:r>
            <a:r>
              <a:rPr lang="en-US" sz="2800" dirty="0" smtClean="0"/>
              <a:t>easily mixed into </a:t>
            </a:r>
            <a:r>
              <a:rPr lang="en-US" sz="2800" dirty="0" smtClean="0">
                <a:solidFill>
                  <a:schemeClr val="folHlink"/>
                </a:solidFill>
              </a:rPr>
              <a:t>drinks especially </a:t>
            </a:r>
            <a:r>
              <a:rPr lang="en-US" sz="2800" dirty="0">
                <a:solidFill>
                  <a:schemeClr val="folHlink"/>
                </a:solidFill>
              </a:rPr>
              <a:t>carbonated beverages</a:t>
            </a:r>
            <a:endParaRPr lang="en-US" sz="2800" dirty="0"/>
          </a:p>
          <a:p>
            <a:pPr>
              <a:lnSpc>
                <a:spcPct val="90000"/>
              </a:lnSpc>
            </a:pPr>
            <a:r>
              <a:rPr lang="en-US" sz="2800" dirty="0"/>
              <a:t>Depressant</a:t>
            </a:r>
          </a:p>
          <a:p>
            <a:pPr>
              <a:lnSpc>
                <a:spcPct val="90000"/>
              </a:lnSpc>
            </a:pPr>
            <a:r>
              <a:rPr lang="en-US" sz="2800" dirty="0" smtClean="0"/>
              <a:t>Rohypnol </a:t>
            </a:r>
            <a:r>
              <a:rPr lang="en-US" sz="2800" dirty="0"/>
              <a:t>may cause individuals under the influence of the drug to</a:t>
            </a:r>
            <a:r>
              <a:rPr lang="en-US" sz="2800" dirty="0">
                <a:solidFill>
                  <a:schemeClr val="tx2"/>
                </a:solidFill>
              </a:rPr>
              <a:t> </a:t>
            </a:r>
            <a:r>
              <a:rPr lang="en-US" sz="2800" u="sng" dirty="0">
                <a:solidFill>
                  <a:schemeClr val="folHlink"/>
                </a:solidFill>
              </a:rPr>
              <a:t>forget what happened</a:t>
            </a:r>
            <a:r>
              <a:rPr lang="en-US" sz="2800" dirty="0">
                <a:solidFill>
                  <a:schemeClr val="tx2"/>
                </a:solidFill>
              </a:rPr>
              <a:t>.</a:t>
            </a:r>
          </a:p>
          <a:p>
            <a:pPr>
              <a:lnSpc>
                <a:spcPct val="90000"/>
              </a:lnSpc>
            </a:pPr>
            <a:r>
              <a:rPr lang="en-US" sz="2800" dirty="0"/>
              <a:t>Other effects include low blood pressure, drowsiness, dizziness, confusion, and stomach upset. </a:t>
            </a:r>
            <a:endParaRPr lang="en-US" sz="2800" dirty="0" smtClean="0"/>
          </a:p>
          <a:p>
            <a:pPr>
              <a:lnSpc>
                <a:spcPct val="90000"/>
              </a:lnSpc>
            </a:pPr>
            <a:r>
              <a:rPr lang="en-US" sz="2800" u="sng" dirty="0" smtClean="0">
                <a:solidFill>
                  <a:schemeClr val="tx2">
                    <a:lumMod val="75000"/>
                  </a:schemeClr>
                </a:solidFill>
              </a:rPr>
              <a:t>#1 Date Rape Drug</a:t>
            </a:r>
            <a:endParaRPr lang="en-US" sz="2800" u="sng" dirty="0">
              <a:solidFill>
                <a:schemeClr val="tx2">
                  <a:lumMod val="75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Left)">
                                      <p:cBhvr>
                                        <p:cTn id="7" dur="500"/>
                                        <p:tgtEl>
                                          <p:spTgt spid="25603">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slide(fromLeft)">
                                      <p:cBhvr>
                                        <p:cTn id="10" dur="5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slide(fromLeft)">
                                      <p:cBhvr>
                                        <p:cTn id="15" dur="500"/>
                                        <p:tgtEl>
                                          <p:spTgt spid="256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slide(fromLeft)">
                                      <p:cBhvr>
                                        <p:cTn id="20" dur="500"/>
                                        <p:tgtEl>
                                          <p:spTgt spid="2560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Effect transition="in" filter="slide(fromLeft)">
                                      <p:cBhvr>
                                        <p:cTn id="25"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a:solidFill>
                  <a:srgbClr val="080808"/>
                </a:solidFill>
                <a:effectLst>
                  <a:outerShdw blurRad="38100" dist="38100" dir="2700000" algn="tl">
                    <a:srgbClr val="FFFFFF"/>
                  </a:outerShdw>
                </a:effectLst>
              </a:rPr>
              <a:t>Rohypnol Facts</a:t>
            </a:r>
          </a:p>
        </p:txBody>
      </p:sp>
      <p:sp>
        <p:nvSpPr>
          <p:cNvPr id="26627" name="Rectangle 3"/>
          <p:cNvSpPr>
            <a:spLocks noGrp="1" noRot="1" noChangeArrowheads="1"/>
          </p:cNvSpPr>
          <p:nvPr>
            <p:ph type="body" idx="1"/>
          </p:nvPr>
        </p:nvSpPr>
        <p:spPr/>
        <p:txBody>
          <a:bodyPr/>
          <a:lstStyle/>
          <a:p>
            <a:endParaRPr lang="en-US"/>
          </a:p>
        </p:txBody>
      </p:sp>
      <p:pic>
        <p:nvPicPr>
          <p:cNvPr id="26629" name="Picture 5" descr="rohypnol_2">
            <a:hlinkClick r:id="rId2"/>
          </p:cNvPr>
          <p:cNvPicPr>
            <a:picLocks noChangeAspect="1" noChangeArrowheads="1"/>
          </p:cNvPicPr>
          <p:nvPr/>
        </p:nvPicPr>
        <p:blipFill>
          <a:blip r:embed="rId3" cstate="print"/>
          <a:srcRect/>
          <a:stretch>
            <a:fillRect/>
          </a:stretch>
        </p:blipFill>
        <p:spPr bwMode="auto">
          <a:xfrm>
            <a:off x="533400" y="2590800"/>
            <a:ext cx="3352800" cy="3073400"/>
          </a:xfrm>
          <a:prstGeom prst="rect">
            <a:avLst/>
          </a:prstGeom>
          <a:noFill/>
        </p:spPr>
      </p:pic>
      <p:pic>
        <p:nvPicPr>
          <p:cNvPr id="26631" name="Picture 7" descr="rohypnol">
            <a:hlinkClick r:id="rId4"/>
          </p:cNvPr>
          <p:cNvPicPr>
            <a:picLocks noChangeAspect="1" noChangeArrowheads="1"/>
          </p:cNvPicPr>
          <p:nvPr/>
        </p:nvPicPr>
        <p:blipFill>
          <a:blip r:embed="rId5" cstate="print"/>
          <a:srcRect/>
          <a:stretch>
            <a:fillRect/>
          </a:stretch>
        </p:blipFill>
        <p:spPr bwMode="auto">
          <a:xfrm>
            <a:off x="4800600" y="2819400"/>
            <a:ext cx="3962400" cy="3214688"/>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ox(in)">
                                      <p:cBhvr>
                                        <p:cTn id="7" dur="1000"/>
                                        <p:tgtEl>
                                          <p:spTgt spid="26629"/>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26631"/>
                                        </p:tgtEl>
                                        <p:attrNameLst>
                                          <p:attrName>style.visibility</p:attrName>
                                        </p:attrNameLst>
                                      </p:cBhvr>
                                      <p:to>
                                        <p:strVal val="visible"/>
                                      </p:to>
                                    </p:set>
                                    <p:animEffect transition="in" filter="box(in)">
                                      <p:cBhvr>
                                        <p:cTn id="11" dur="1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4341</TotalTime>
  <Words>3516</Words>
  <Application>Microsoft Office PowerPoint</Application>
  <PresentationFormat>On-screen Show (4:3)</PresentationFormat>
  <Paragraphs>344</Paragraphs>
  <Slides>66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Arial</vt:lpstr>
      <vt:lpstr>Arial Black</vt:lpstr>
      <vt:lpstr>Bodoni MT Black</vt:lpstr>
      <vt:lpstr>Calibri</vt:lpstr>
      <vt:lpstr>Eras Bold ITC</vt:lpstr>
      <vt:lpstr>Ravie</vt:lpstr>
      <vt:lpstr>Tahoma</vt:lpstr>
      <vt:lpstr>Times New Roman</vt:lpstr>
      <vt:lpstr>Wingdings</vt:lpstr>
      <vt:lpstr>Glass Layers</vt:lpstr>
      <vt:lpstr>Quadrant</vt:lpstr>
      <vt:lpstr>Club Drugs and Other Drugs</vt:lpstr>
      <vt:lpstr>What are “Club Drugs”?</vt:lpstr>
      <vt:lpstr>Club Drugs Cont.</vt:lpstr>
      <vt:lpstr>Dangerous!!</vt:lpstr>
      <vt:lpstr>“Ecstasy”</vt:lpstr>
      <vt:lpstr>Picture of Ecstasy</vt:lpstr>
      <vt:lpstr>GHB</vt:lpstr>
      <vt:lpstr>Rohypnol</vt:lpstr>
      <vt:lpstr>Rohypnol Facts</vt:lpstr>
      <vt:lpstr>Other Drugs…</vt:lpstr>
      <vt:lpstr>Ketamine</vt:lpstr>
      <vt:lpstr>Ketamine Cont.</vt:lpstr>
      <vt:lpstr>Ketamine Cont.</vt:lpstr>
      <vt:lpstr>Methamphetamine</vt:lpstr>
      <vt:lpstr>Meth. Cont.</vt:lpstr>
      <vt:lpstr>Meth. Cont.</vt:lpstr>
      <vt:lpstr>Pics of Meth Users</vt:lpstr>
      <vt:lpstr>More Meth Pics</vt:lpstr>
      <vt:lpstr>LSD</vt:lpstr>
      <vt:lpstr>LSD Cont.</vt:lpstr>
      <vt:lpstr>LSD Cont.</vt:lpstr>
      <vt:lpstr>Opium</vt:lpstr>
      <vt:lpstr>Opium Cont.</vt:lpstr>
      <vt:lpstr>Opium Cont. </vt:lpstr>
      <vt:lpstr>PCP</vt:lpstr>
      <vt:lpstr>PCP Cont.</vt:lpstr>
      <vt:lpstr>PCP Cont.</vt:lpstr>
      <vt:lpstr>Cocaine</vt:lpstr>
      <vt:lpstr>Cocaine Cont.</vt:lpstr>
      <vt:lpstr>Cocaine Cont.</vt:lpstr>
      <vt:lpstr>Cocaine Cont.</vt:lpstr>
      <vt:lpstr>Cocaine</vt:lpstr>
      <vt:lpstr>Cocaine and Death</vt:lpstr>
      <vt:lpstr>Cocaine and Death Cont.</vt:lpstr>
      <vt:lpstr>Crack</vt:lpstr>
      <vt:lpstr>Crack Cont.</vt:lpstr>
      <vt:lpstr>Crack Cont.</vt:lpstr>
      <vt:lpstr>Crack Cont.</vt:lpstr>
      <vt:lpstr>Crack Cont. </vt:lpstr>
      <vt:lpstr>Effects of drugs on pregnancy</vt:lpstr>
      <vt:lpstr>Amphetamines</vt:lpstr>
      <vt:lpstr>Amphetamines Cont. </vt:lpstr>
      <vt:lpstr>Amphetamines Cont. </vt:lpstr>
      <vt:lpstr>Barbiturates</vt:lpstr>
      <vt:lpstr>Barbiturates Cont.</vt:lpstr>
      <vt:lpstr>Barbiturate Effects</vt:lpstr>
      <vt:lpstr>Barbiturates Cont.</vt:lpstr>
      <vt:lpstr>Barbiturates Cont.</vt:lpstr>
      <vt:lpstr>Heroin</vt:lpstr>
      <vt:lpstr>Heroin Cont. </vt:lpstr>
      <vt:lpstr>Heroin Cont.</vt:lpstr>
      <vt:lpstr>Heroin Cont.</vt:lpstr>
      <vt:lpstr>Opioids</vt:lpstr>
      <vt:lpstr>Short Term  Long Term</vt:lpstr>
      <vt:lpstr>Marijuana</vt:lpstr>
      <vt:lpstr>Long Term Effects</vt:lpstr>
      <vt:lpstr>Smoking Marijuana while pregnant</vt:lpstr>
      <vt:lpstr>Spice</vt:lpstr>
      <vt:lpstr>Other Drugs (we won’t test over these)</vt:lpstr>
      <vt:lpstr>How do drugs affect babies?</vt:lpstr>
      <vt:lpstr>It seems pretty obvious…</vt:lpstr>
      <vt:lpstr>True Effects of Addiction</vt:lpstr>
      <vt:lpstr>So…if drugs have so many negative effects</vt:lpstr>
      <vt:lpstr> </vt:lpstr>
      <vt:lpstr>Great websites:</vt:lpstr>
      <vt:lpstr>Works Cited</vt:lpstr>
    </vt:vector>
  </TitlesOfParts>
  <Company>NAHS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Drugs and Other Drugs</dc:title>
  <dc:creator>JESSICA</dc:creator>
  <cp:lastModifiedBy>Kim M. Scott</cp:lastModifiedBy>
  <cp:revision>94</cp:revision>
  <dcterms:created xsi:type="dcterms:W3CDTF">2005-10-10T12:21:26Z</dcterms:created>
  <dcterms:modified xsi:type="dcterms:W3CDTF">2016-09-20T18:26:37Z</dcterms:modified>
</cp:coreProperties>
</file>