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72" r:id="rId10"/>
    <p:sldId id="27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66FF"/>
    <a:srgbClr val="99FFCC"/>
    <a:srgbClr val="00FFFF"/>
    <a:srgbClr val="666699"/>
    <a:srgbClr val="CC3300"/>
    <a:srgbClr val="660033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5D9A4456-5406-4C4D-8549-8BADE3286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69665-AD10-4D93-9677-22D18734B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E6A0-F882-4C45-ABCC-DA7F1ABF2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CED99-14CB-42D0-8212-EAE4B1730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4DE30-D290-4A55-9418-6F85FED80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DEAED-639C-472B-83ED-40D407899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1908F-9BFF-423C-8C53-B5C67B506C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C4BF5-34CD-4744-ADBB-3BD4B1438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F6665-8169-4333-8349-4621C12D2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95183-AFCA-4E37-874E-002F604E85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F75FE-AC46-474A-BCC9-6DC9D6C8C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2FB8999-1B47-42AD-96DA-3E8E9945FFA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abdoukili.files.wordpress.com/2008/11/child-abuse.jpg&amp;imgrefurl=http://abdoukili.wordpress.com/2008/11/&amp;usg=__qqD6_eXTXn_MfNWFCHQgWdGruBk=&amp;h=329&amp;w=468&amp;sz=114&amp;hl=en&amp;start=5&amp;tbnid=GtyzlOv60YmSOM:&amp;tbnh=90&amp;tbnw=128&amp;prev=/images?q=abused+child&amp;gbv=2&amp;ndsp=20&amp;hl=en&amp;safe=strict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children.foreignpolicyblogs.com/files/2007/04/child-abuse-corner.jpg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914400"/>
            <a:ext cx="7162800" cy="243840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FF3300"/>
                </a:solidFill>
              </a:rPr>
              <a:t>Mental and Emotional Health</a:t>
            </a:r>
            <a:br>
              <a:rPr lang="en-US" sz="4000" dirty="0">
                <a:solidFill>
                  <a:srgbClr val="FF3300"/>
                </a:solidFill>
              </a:rPr>
            </a:br>
            <a:r>
              <a:rPr lang="en-US" sz="4000" dirty="0"/>
              <a:t>Ch. </a:t>
            </a:r>
            <a:r>
              <a:rPr lang="en-US" sz="4000" dirty="0" smtClean="0"/>
              <a:t>3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i="1" dirty="0"/>
              <a:t>Glencoe Health Book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Mrs. Scott’s Class</a:t>
            </a:r>
          </a:p>
          <a:p>
            <a:endParaRPr lang="en-US"/>
          </a:p>
        </p:txBody>
      </p:sp>
      <p:pic>
        <p:nvPicPr>
          <p:cNvPr id="2052" name="Picture 4" descr="MCj022968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67200"/>
            <a:ext cx="2057400" cy="2001838"/>
          </a:xfrm>
          <a:prstGeom prst="rect">
            <a:avLst/>
          </a:prstGeom>
          <a:noFill/>
        </p:spPr>
      </p:pic>
      <p:pic>
        <p:nvPicPr>
          <p:cNvPr id="2053" name="Picture 5" descr="MCj022883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86200"/>
            <a:ext cx="1917700" cy="280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of good character: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Trustworthiness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Respect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Responsibility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Fairness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Caring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Citizenship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96200" cy="914400"/>
          </a:xfrm>
        </p:spPr>
        <p:txBody>
          <a:bodyPr/>
          <a:lstStyle/>
          <a:p>
            <a:r>
              <a:rPr lang="en-US">
                <a:solidFill>
                  <a:srgbClr val="FFFF66"/>
                </a:solidFill>
              </a:rPr>
              <a:t>Developmental Assets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76962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rgbClr val="FFFF66"/>
                </a:solidFill>
              </a:rPr>
              <a:t>Building blocks of development that help young people grow up as healthy, caring, and responsible individuals.</a:t>
            </a:r>
          </a:p>
          <a:p>
            <a:r>
              <a:rPr lang="en-US" sz="2800">
                <a:solidFill>
                  <a:srgbClr val="FFFF66"/>
                </a:solidFill>
              </a:rPr>
              <a:t>Support (family, relationships with other adults, parents involved in schooling)</a:t>
            </a:r>
          </a:p>
          <a:p>
            <a:r>
              <a:rPr lang="en-US" sz="2800">
                <a:solidFill>
                  <a:srgbClr val="FFFF66"/>
                </a:solidFill>
              </a:rPr>
              <a:t>Empowerment (being valued at home, school, community)</a:t>
            </a:r>
          </a:p>
          <a:p>
            <a:r>
              <a:rPr lang="en-US" sz="2800">
                <a:solidFill>
                  <a:srgbClr val="FFFF66"/>
                </a:solidFill>
              </a:rPr>
              <a:t>Boundaries/Expectations (having rules and expectations, positive adult role models)</a:t>
            </a:r>
          </a:p>
          <a:p>
            <a:endParaRPr lang="en-US" sz="2800">
              <a:solidFill>
                <a:srgbClr val="FFFF66"/>
              </a:solidFill>
            </a:endParaRPr>
          </a:p>
          <a:p>
            <a:endParaRPr lang="en-US" sz="2400">
              <a:solidFill>
                <a:srgbClr val="FFFF66"/>
              </a:solidFill>
            </a:endParaRPr>
          </a:p>
          <a:p>
            <a:endParaRPr lang="en-US" sz="2400"/>
          </a:p>
          <a:p>
            <a:endParaRPr lang="en-US"/>
          </a:p>
        </p:txBody>
      </p:sp>
      <p:pic>
        <p:nvPicPr>
          <p:cNvPr id="9221" name="Picture 5" descr="MCj039748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53050"/>
            <a:ext cx="1600200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696200" cy="914400"/>
          </a:xfrm>
        </p:spPr>
        <p:txBody>
          <a:bodyPr/>
          <a:lstStyle/>
          <a:p>
            <a:r>
              <a:rPr lang="en-US" sz="3600">
                <a:solidFill>
                  <a:srgbClr val="FFFF66"/>
                </a:solidFill>
              </a:rPr>
              <a:t>Developmental Assets Cont.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FF66"/>
                </a:solidFill>
              </a:rPr>
              <a:t>Constructive Use of Time (sports, youth activities, time at home)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66"/>
                </a:solidFill>
              </a:rPr>
              <a:t>Commitment to Learning (being motivated to achieve, involved in school, doing homework, reading)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66"/>
                </a:solidFill>
              </a:rPr>
              <a:t>Positive Values (compassion, honesty, responsibility)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66"/>
                </a:solidFill>
              </a:rPr>
              <a:t>Social Competencies (having peaceful conflict resolution skills, knowledge and tolerance of others who are different from you, decision making skills, communication skills-formal and casual register)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FF66"/>
                </a:solidFill>
              </a:rPr>
              <a:t>Positive Identity (positive self esteem, sense of purpose)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96200" cy="914400"/>
          </a:xfrm>
        </p:spPr>
        <p:txBody>
          <a:bodyPr/>
          <a:lstStyle/>
          <a:p>
            <a:r>
              <a:rPr lang="en-US" sz="3600"/>
              <a:t>How to have a Healthy Identity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696200" cy="4648200"/>
          </a:xfrm>
        </p:spPr>
        <p:txBody>
          <a:bodyPr/>
          <a:lstStyle/>
          <a:p>
            <a:r>
              <a:rPr lang="en-US"/>
              <a:t>Recognize your own strengths and weaknesses</a:t>
            </a:r>
          </a:p>
          <a:p>
            <a:r>
              <a:rPr lang="en-US"/>
              <a:t>Demonstrate positive values</a:t>
            </a:r>
          </a:p>
          <a:p>
            <a:r>
              <a:rPr lang="en-US"/>
              <a:t>Develop a purpose in your life (set goals)</a:t>
            </a:r>
          </a:p>
          <a:p>
            <a:r>
              <a:rPr lang="en-US"/>
              <a:t>Form meaningful relationships</a:t>
            </a:r>
          </a:p>
          <a:p>
            <a:r>
              <a:rPr lang="en-US"/>
              <a:t>Contribute to the community</a:t>
            </a:r>
          </a:p>
          <a:p>
            <a:r>
              <a:rPr lang="en-US"/>
              <a:t>Avoid unhealthful risk 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Self Esteem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Feeling good about yourself creates a healthy identity. </a:t>
            </a:r>
          </a:p>
          <a:p>
            <a:pPr>
              <a:lnSpc>
                <a:spcPct val="90000"/>
              </a:lnSpc>
            </a:pPr>
            <a:r>
              <a:rPr lang="en-US" sz="2800"/>
              <a:t>Constructive Criticism- nonhostile comments that point out problems and encourage improvement.  </a:t>
            </a:r>
          </a:p>
          <a:p>
            <a:pPr>
              <a:lnSpc>
                <a:spcPct val="90000"/>
              </a:lnSpc>
            </a:pPr>
            <a:r>
              <a:rPr lang="en-US" sz="2800" i="1"/>
              <a:t>Putting someone down, especially someone who has a low self esteem, can have an impact (even if you are kidding), watch what you say.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696200" cy="914400"/>
          </a:xfrm>
        </p:spPr>
        <p:txBody>
          <a:bodyPr/>
          <a:lstStyle/>
          <a:p>
            <a:r>
              <a:rPr lang="en-US">
                <a:solidFill>
                  <a:srgbClr val="00FF00"/>
                </a:solidFill>
              </a:rPr>
              <a:t>Emotions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914400"/>
            <a:ext cx="7696200" cy="3962400"/>
          </a:xfrm>
        </p:spPr>
        <p:txBody>
          <a:bodyPr/>
          <a:lstStyle/>
          <a:p>
            <a:r>
              <a:rPr lang="en-US">
                <a:solidFill>
                  <a:srgbClr val="00FF00"/>
                </a:solidFill>
              </a:rPr>
              <a:t>Signals that tell your mind and body how to react.  These changes can be brought on by hormones (chemicals secreted by glands that regulate body cells).</a:t>
            </a:r>
          </a:p>
          <a:p>
            <a:pPr>
              <a:buFontTx/>
              <a:buNone/>
            </a:pPr>
            <a:endParaRPr lang="en-US">
              <a:solidFill>
                <a:srgbClr val="00FF00"/>
              </a:solidFill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533400" y="3505200"/>
            <a:ext cx="2000250" cy="25717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Happiness</a:t>
            </a: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2895600" y="3733800"/>
            <a:ext cx="1190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Love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2438400" y="4572000"/>
            <a:ext cx="1847850" cy="1752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Sadness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4343400" y="3200400"/>
            <a:ext cx="21336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Empathy</a:t>
            </a:r>
          </a:p>
        </p:txBody>
      </p:sp>
      <p:sp>
        <p:nvSpPr>
          <p:cNvPr id="15368" name="WordArt 8"/>
          <p:cNvSpPr>
            <a:spLocks noChangeArrowheads="1" noChangeShapeType="1" noTextEdit="1"/>
          </p:cNvSpPr>
          <p:nvPr/>
        </p:nvSpPr>
        <p:spPr bwMode="auto">
          <a:xfrm>
            <a:off x="6553200" y="3352800"/>
            <a:ext cx="2057400" cy="10128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Fear</a:t>
            </a:r>
          </a:p>
        </p:txBody>
      </p:sp>
      <p:sp>
        <p:nvSpPr>
          <p:cNvPr id="15370" name="WordArt 10" descr="Narrow vertical"/>
          <p:cNvSpPr>
            <a:spLocks noChangeArrowheads="1" noChangeShapeType="1" noTextEdit="1"/>
          </p:cNvSpPr>
          <p:nvPr/>
        </p:nvSpPr>
        <p:spPr bwMode="auto">
          <a:xfrm>
            <a:off x="4572000" y="4691063"/>
            <a:ext cx="1466850" cy="216693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Anger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24600" y="4953000"/>
            <a:ext cx="2210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GUILT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7" grpId="0" animBg="1"/>
      <p:bldP spid="15368" grpId="0" animBg="1"/>
      <p:bldP spid="153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96200" cy="914400"/>
          </a:xfrm>
        </p:spPr>
        <p:txBody>
          <a:bodyPr/>
          <a:lstStyle/>
          <a:p>
            <a:r>
              <a:rPr lang="en-US"/>
              <a:t>Managing Emotions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76962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Sometimes emotions can be difficult to deal with, but they do need to be dealt with.</a:t>
            </a:r>
          </a:p>
          <a:p>
            <a:pPr>
              <a:lnSpc>
                <a:spcPct val="90000"/>
              </a:lnSpc>
            </a:pPr>
            <a:r>
              <a:rPr lang="en-US" sz="2800"/>
              <a:t>Tips/Coping Mechanisms: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Talk it out with a trusted family member or friend (sometimes hearing another opinion can help).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Writing in a journal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Take deep breaths, try to relax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Seeing a counselor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Practicing your religious beliefs.</a:t>
            </a:r>
          </a:p>
        </p:txBody>
      </p:sp>
      <p:pic>
        <p:nvPicPr>
          <p:cNvPr id="16388" name="Picture 4" descr="MCj039674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032375"/>
            <a:ext cx="1304925" cy="1825625"/>
          </a:xfrm>
          <a:prstGeom prst="rect">
            <a:avLst/>
          </a:prstGeom>
          <a:noFill/>
        </p:spPr>
      </p:pic>
      <p:pic>
        <p:nvPicPr>
          <p:cNvPr id="16389" name="Picture 5" descr="MCj03966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13350"/>
            <a:ext cx="1676400" cy="1644650"/>
          </a:xfrm>
          <a:prstGeom prst="rect">
            <a:avLst/>
          </a:prstGeom>
          <a:noFill/>
        </p:spPr>
      </p:pic>
      <p:pic>
        <p:nvPicPr>
          <p:cNvPr id="16390" name="Picture 6" descr="MCj039749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368800"/>
            <a:ext cx="4648200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696200" cy="9144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Defense Mechanisms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rgbClr val="CC3300"/>
                </a:solidFill>
              </a:rPr>
              <a:t>Not wanting to deal with the negative effects of dealing with emotions can lead to a person using defense mechanisms instead.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Repression (Involuntary)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Suppression (Voluntary)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Rationalization (Excuses)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Regression (Child-like behavior)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Denial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Compensation (Making up for weaknesses through gift giving)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Projection (Blaming)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</a:rPr>
              <a:t>Idealization (Seeing someone else as perfect, or more worthy than everyone else).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dirty="0">
              <a:solidFill>
                <a:schemeClr val="folHlink"/>
              </a:solidFill>
            </a:endParaRPr>
          </a:p>
        </p:txBody>
      </p:sp>
      <p:pic>
        <p:nvPicPr>
          <p:cNvPr id="17412" name="Picture 4" descr="MCj023244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3600" y="2590800"/>
            <a:ext cx="1930400" cy="1571625"/>
          </a:xfrm>
          <a:prstGeom prst="rect">
            <a:avLst/>
          </a:prstGeom>
          <a:noFill/>
        </p:spPr>
      </p:pic>
      <p:pic>
        <p:nvPicPr>
          <p:cNvPr id="17413" name="Picture 5" descr="MCBD06861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05000"/>
            <a:ext cx="1778000" cy="1450975"/>
          </a:xfrm>
          <a:prstGeom prst="rect">
            <a:avLst/>
          </a:prstGeom>
          <a:noFill/>
        </p:spPr>
      </p:pic>
      <p:pic>
        <p:nvPicPr>
          <p:cNvPr id="17414" name="Picture 6" descr="MCj043978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419600"/>
            <a:ext cx="457200" cy="457200"/>
          </a:xfrm>
          <a:prstGeom prst="rect">
            <a:avLst/>
          </a:prstGeom>
          <a:noFill/>
        </p:spPr>
      </p:pic>
      <p:pic>
        <p:nvPicPr>
          <p:cNvPr id="17415" name="Picture 7" descr="MPj043833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648200"/>
            <a:ext cx="9144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	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Glencoe Health Book Chapter 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Mental/Emotional Health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Definition:</a:t>
            </a:r>
          </a:p>
          <a:p>
            <a:pPr>
              <a:buFontTx/>
              <a:buNone/>
            </a:pPr>
            <a:r>
              <a:rPr lang="en-US"/>
              <a:t>The ability to accept yourself and others, adapt to and manage emotions, and deal with the challenges and demands of life.  </a:t>
            </a:r>
          </a:p>
        </p:txBody>
      </p:sp>
      <p:pic>
        <p:nvPicPr>
          <p:cNvPr id="3076" name="Picture 4" descr="MCj023454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876800"/>
            <a:ext cx="1819275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457200"/>
            <a:ext cx="7696200" cy="914400"/>
          </a:xfrm>
        </p:spPr>
        <p:txBody>
          <a:bodyPr/>
          <a:lstStyle/>
          <a:p>
            <a:r>
              <a:rPr lang="en-US" sz="3600">
                <a:solidFill>
                  <a:srgbClr val="FFCC00"/>
                </a:solidFill>
              </a:rPr>
              <a:t>Characteristics</a:t>
            </a:r>
            <a:r>
              <a:rPr lang="en-US" sz="3600">
                <a:solidFill>
                  <a:schemeClr val="bg2"/>
                </a:solidFill>
              </a:rPr>
              <a:t> </a:t>
            </a:r>
            <a:r>
              <a:rPr lang="en-US" sz="3600">
                <a:solidFill>
                  <a:srgbClr val="FFCC00"/>
                </a:solidFill>
              </a:rPr>
              <a:t>of Good Mental Health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82000" cy="49530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Sense </a:t>
            </a:r>
            <a:r>
              <a:rPr lang="en-US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US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Belonging</a:t>
            </a:r>
            <a:r>
              <a:rPr lang="en-US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Sense of </a:t>
            </a:r>
            <a:r>
              <a:rPr lang="en-US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Purpose</a:t>
            </a:r>
            <a:endParaRPr lang="en-US" dirty="0" smtClean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 smtClean="0">
                <a:solidFill>
                  <a:srgbClr val="FFC000"/>
                </a:solidFill>
              </a:rPr>
              <a:t>Po</a:t>
            </a:r>
            <a:r>
              <a:rPr lang="en-US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sitive </a:t>
            </a:r>
            <a:r>
              <a:rPr lang="en-US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Outlook</a:t>
            </a:r>
          </a:p>
          <a:p>
            <a:pPr lvl="0"/>
            <a:r>
              <a:rPr lang="en-US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Self Sufficiency</a:t>
            </a:r>
          </a:p>
          <a:p>
            <a:pPr lvl="0"/>
            <a:r>
              <a:rPr lang="en-US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Healthy </a:t>
            </a:r>
            <a:r>
              <a:rPr lang="en-US" b="1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Self-Esteem</a:t>
            </a:r>
            <a:endParaRPr lang="en-US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Everyone has to deal with stressful situations.  People who have a healthy mental health would handle stress in positive ways, these people are </a:t>
            </a:r>
            <a:r>
              <a:rPr lang="en-US" sz="2400" b="1" u="sng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resilient</a:t>
            </a:r>
            <a:r>
              <a:rPr lang="en-US" sz="2400" u="sng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2400" dirty="0" smtClean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+mn-lt"/>
                <a:ea typeface="+mn-ea"/>
                <a:cs typeface="+mn-cs"/>
              </a:rPr>
              <a:t>That means they have the ability to adapt to change and recover from a disappointment, loss, and/or crisis.</a:t>
            </a:r>
          </a:p>
          <a:p>
            <a:endParaRPr lang="en-US" sz="2400" dirty="0">
              <a:solidFill>
                <a:srgbClr val="FFCC00"/>
              </a:solidFill>
            </a:endParaRPr>
          </a:p>
        </p:txBody>
      </p:sp>
      <p:pic>
        <p:nvPicPr>
          <p:cNvPr id="4102" name="Picture 6" descr="MCj040611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70125"/>
            <a:ext cx="2374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96200" cy="914400"/>
          </a:xfrm>
        </p:spPr>
        <p:txBody>
          <a:bodyPr/>
          <a:lstStyle/>
          <a:p>
            <a:r>
              <a:rPr lang="en-US"/>
              <a:t>Love and Compassion: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Everyone needs to give love and be loved.  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FF66"/>
                </a:solidFill>
              </a:rPr>
              <a:t>Babies who are denied emotional attention can be stunted mentally, fail to thrive (develop properly), and have behavioral/emotional problems later on.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Compassion: When you understand the needs of others and can express how you feel.</a:t>
            </a:r>
          </a:p>
        </p:txBody>
      </p:sp>
      <p:pic>
        <p:nvPicPr>
          <p:cNvPr id="27653" name="Picture 5" descr="_42455929_child_416a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029200"/>
            <a:ext cx="2057400" cy="1484313"/>
          </a:xfrm>
          <a:prstGeom prst="rect">
            <a:avLst/>
          </a:prstGeom>
          <a:noFill/>
        </p:spPr>
      </p:pic>
      <p:pic>
        <p:nvPicPr>
          <p:cNvPr id="27655" name="Picture 7" descr="child-abus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4448175"/>
            <a:ext cx="3429000" cy="2409825"/>
          </a:xfrm>
          <a:prstGeom prst="rect">
            <a:avLst/>
          </a:prstGeom>
          <a:noFill/>
        </p:spPr>
      </p:pic>
      <p:pic>
        <p:nvPicPr>
          <p:cNvPr id="27657" name="Picture 9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29200"/>
            <a:ext cx="1143000" cy="1828800"/>
          </a:xfrm>
          <a:prstGeom prst="rect">
            <a:avLst/>
          </a:prstGeom>
          <a:noFill/>
        </p:spPr>
      </p:pic>
      <p:pic>
        <p:nvPicPr>
          <p:cNvPr id="27659" name="Picture 11" descr="Abused%20Child%20with%20Teddy%20Bea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4630738"/>
            <a:ext cx="3352800" cy="2227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96200" cy="914400"/>
          </a:xfrm>
        </p:spPr>
        <p:txBody>
          <a:bodyPr/>
          <a:lstStyle/>
          <a:p>
            <a:r>
              <a:rPr lang="en-US"/>
              <a:t>The Pyramid of Needs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295400" y="1219200"/>
            <a:ext cx="6629400" cy="5638800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905000" y="5867400"/>
            <a:ext cx="5410200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438400" y="4876800"/>
            <a:ext cx="4343400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124200" y="3810000"/>
            <a:ext cx="2971800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733800" y="2743200"/>
            <a:ext cx="1752600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971800" y="621665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Basic Needs: Thirst, Hunger, Sleep, Shelter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1371600" y="6248400"/>
            <a:ext cx="1295400" cy="381000"/>
          </a:xfrm>
          <a:prstGeom prst="right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0" y="6248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Level 1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6400800" y="6248400"/>
            <a:ext cx="1295400" cy="381000"/>
          </a:xfrm>
          <a:prstGeom prst="right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7696200" y="6248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PHYSICAL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581400" y="5181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Need to feel safe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33400" y="5181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Level 2</a:t>
            </a:r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1905000" y="5181600"/>
            <a:ext cx="1295400" cy="381000"/>
          </a:xfrm>
          <a:prstGeom prst="rightArrow">
            <a:avLst>
              <a:gd name="adj1" fmla="val 50000"/>
              <a:gd name="adj2" fmla="val 8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6248400" y="51816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315200" y="5181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SAFETY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3733800" y="41148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Need to love, be loved, belong</a:t>
            </a:r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2514600" y="42672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5867400" y="4267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143000" y="4114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Level 3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6705600" y="4267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BELONGING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3886200" y="2895600"/>
            <a:ext cx="1600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Need to achieve, be recognized</a:t>
            </a:r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5181600" y="3124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3200400" y="31242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828800" y="3124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Level 4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6172200" y="3048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FEELING RECOGNIZED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3962400" y="2057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Self Actualization</a:t>
            </a: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2362200" y="2133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Level 5</a:t>
            </a:r>
          </a:p>
        </p:txBody>
      </p:sp>
      <p:sp>
        <p:nvSpPr>
          <p:cNvPr id="5160" name="AutoShape 40"/>
          <p:cNvSpPr>
            <a:spLocks noChangeArrowheads="1"/>
          </p:cNvSpPr>
          <p:nvPr/>
        </p:nvSpPr>
        <p:spPr bwMode="auto">
          <a:xfrm>
            <a:off x="5029200" y="2133600"/>
            <a:ext cx="609600" cy="381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3429000" y="2133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5791200" y="19812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/>
              <a:t>REACHING POTENTIAL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4800" y="1066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Developed by Abraham Maslow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9" grpId="0"/>
      <p:bldP spid="5131" grpId="0" animBg="1"/>
      <p:bldP spid="5132" grpId="0"/>
      <p:bldP spid="5134" grpId="0" animBg="1"/>
      <p:bldP spid="5135" grpId="0"/>
      <p:bldP spid="5136" grpId="0"/>
      <p:bldP spid="5139" grpId="0"/>
      <p:bldP spid="5141" grpId="0" animBg="1"/>
      <p:bldP spid="5142" grpId="0" animBg="1"/>
      <p:bldP spid="5143" grpId="0"/>
      <p:bldP spid="5144" grpId="0"/>
      <p:bldP spid="5146" grpId="0" animBg="1"/>
      <p:bldP spid="5147" grpId="0" animBg="1"/>
      <p:bldP spid="5148" grpId="0"/>
      <p:bldP spid="5149" grpId="0"/>
      <p:bldP spid="5150" grpId="0"/>
      <p:bldP spid="5152" grpId="0" animBg="1"/>
      <p:bldP spid="5153" grpId="0" animBg="1"/>
      <p:bldP spid="5154" grpId="0"/>
      <p:bldP spid="5155" grpId="0"/>
      <p:bldP spid="5157" grpId="0"/>
      <p:bldP spid="5158" grpId="0"/>
      <p:bldP spid="5160" grpId="0" animBg="1"/>
      <p:bldP spid="5161" grpId="0" animBg="1"/>
      <p:bldP spid="5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96200" cy="914400"/>
          </a:xfrm>
        </p:spPr>
        <p:txBody>
          <a:bodyPr/>
          <a:lstStyle/>
          <a:p>
            <a:r>
              <a:rPr lang="en-US">
                <a:solidFill>
                  <a:srgbClr val="99CC00"/>
                </a:solidFill>
              </a:rPr>
              <a:t>Meeting Your Needs</a:t>
            </a:r>
            <a:r>
              <a:rPr lang="en-US"/>
              <a:t>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696200" cy="4800600"/>
          </a:xfrm>
        </p:spPr>
        <p:txBody>
          <a:bodyPr/>
          <a:lstStyle/>
          <a:p>
            <a:r>
              <a:rPr lang="en-US" sz="2800" dirty="0">
                <a:solidFill>
                  <a:srgbClr val="99CC00"/>
                </a:solidFill>
              </a:rPr>
              <a:t>The way that people choose to meet their needs affects their mental/emotional health.  </a:t>
            </a:r>
          </a:p>
          <a:p>
            <a:r>
              <a:rPr lang="en-US" sz="2800" dirty="0">
                <a:solidFill>
                  <a:schemeClr val="tx2"/>
                </a:solidFill>
              </a:rPr>
              <a:t>Sometimes people choose to partake in risky behaviors such as participation in gangs, sexual activities in order</a:t>
            </a:r>
            <a:r>
              <a:rPr lang="en-US" sz="2800" dirty="0">
                <a:solidFill>
                  <a:srgbClr val="99CC00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to gain acceptance or to feel loved</a:t>
            </a:r>
            <a:r>
              <a:rPr lang="en-US" sz="2800" dirty="0" smtClean="0">
                <a:solidFill>
                  <a:schemeClr val="tx2"/>
                </a:solidFill>
              </a:rPr>
              <a:t>.  Which level is this??  </a:t>
            </a:r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As you know these behaviors can affect the rest of your life (jail, injury, death, teenage pregnancy, being a single parent, STD’s)</a:t>
            </a:r>
          </a:p>
          <a:p>
            <a:r>
              <a:rPr lang="en-US" sz="2800" dirty="0">
                <a:solidFill>
                  <a:schemeClr val="tx2"/>
                </a:solidFill>
              </a:rPr>
              <a:t>Remember, </a:t>
            </a:r>
            <a:r>
              <a:rPr lang="en-US" sz="2800" b="1" dirty="0">
                <a:solidFill>
                  <a:schemeClr val="tx2"/>
                </a:solidFill>
              </a:rPr>
              <a:t>YOU</a:t>
            </a:r>
            <a:r>
              <a:rPr lang="en-US" sz="2800" dirty="0">
                <a:solidFill>
                  <a:schemeClr val="tx2"/>
                </a:solidFill>
              </a:rPr>
              <a:t> choose your behavior</a:t>
            </a:r>
          </a:p>
        </p:txBody>
      </p:sp>
      <p:pic>
        <p:nvPicPr>
          <p:cNvPr id="6148" name="Picture 4" descr="MCj043004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100138" cy="1295400"/>
          </a:xfrm>
          <a:prstGeom prst="rect">
            <a:avLst/>
          </a:prstGeom>
          <a:noFill/>
        </p:spPr>
      </p:pic>
      <p:pic>
        <p:nvPicPr>
          <p:cNvPr id="6149" name="Picture 5" descr="MCj028750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1609725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696200" cy="914400"/>
          </a:xfrm>
        </p:spPr>
        <p:txBody>
          <a:bodyPr/>
          <a:lstStyle/>
          <a:p>
            <a:r>
              <a:rPr lang="en-US">
                <a:solidFill>
                  <a:srgbClr val="00FFFF"/>
                </a:solidFill>
              </a:rPr>
              <a:t>Your Personality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19200"/>
            <a:ext cx="7696200" cy="5029200"/>
          </a:xfrm>
        </p:spPr>
        <p:txBody>
          <a:bodyPr/>
          <a:lstStyle/>
          <a:p>
            <a:r>
              <a:rPr lang="en-US">
                <a:solidFill>
                  <a:srgbClr val="00FFFF"/>
                </a:solidFill>
              </a:rPr>
              <a:t>Complex set of characteristics that makes you unique.</a:t>
            </a:r>
          </a:p>
          <a:p>
            <a:pPr lvl="1"/>
            <a:r>
              <a:rPr lang="en-US">
                <a:solidFill>
                  <a:srgbClr val="00FFFF"/>
                </a:solidFill>
              </a:rPr>
              <a:t>Plays an important factor in how you choose to meet your needs.</a:t>
            </a:r>
          </a:p>
          <a:p>
            <a:pPr lvl="1"/>
            <a:r>
              <a:rPr lang="en-US">
                <a:solidFill>
                  <a:srgbClr val="99FFCC"/>
                </a:solidFill>
              </a:rPr>
              <a:t>Includes:</a:t>
            </a:r>
          </a:p>
          <a:p>
            <a:pPr lvl="2"/>
            <a:r>
              <a:rPr lang="en-US">
                <a:solidFill>
                  <a:srgbClr val="99FFCC"/>
                </a:solidFill>
              </a:rPr>
              <a:t>Individual’s emotional makeup, attitudes, thoughts, and behaviors.  </a:t>
            </a:r>
          </a:p>
          <a:p>
            <a:pPr lvl="2"/>
            <a:r>
              <a:rPr lang="en-US">
                <a:solidFill>
                  <a:srgbClr val="00FF00"/>
                </a:solidFill>
              </a:rPr>
              <a:t>Personality is gained through heredity and environment (life experiences/modeling).</a:t>
            </a:r>
          </a:p>
          <a:p>
            <a:pPr lvl="2"/>
            <a:r>
              <a:rPr lang="en-US">
                <a:solidFill>
                  <a:srgbClr val="00FF00"/>
                </a:solidFill>
              </a:rPr>
              <a:t>One part of your personality that you have the most control over is your behavior.</a:t>
            </a:r>
          </a:p>
        </p:txBody>
      </p:sp>
      <p:pic>
        <p:nvPicPr>
          <p:cNvPr id="7172" name="Picture 4" descr="MCj039736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1800225" cy="1182688"/>
          </a:xfrm>
          <a:prstGeom prst="rect">
            <a:avLst/>
          </a:prstGeom>
          <a:noFill/>
        </p:spPr>
      </p:pic>
      <p:pic>
        <p:nvPicPr>
          <p:cNvPr id="7173" name="Picture 5" descr="j01856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410200"/>
            <a:ext cx="1444625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66FF"/>
                </a:solidFill>
              </a:rPr>
              <a:t>Personal Identity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2800"/>
              <a:t>Your sense of yourself as a unique individual.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CC66FF"/>
                </a:solidFill>
              </a:rPr>
              <a:t>Includes your:</a:t>
            </a:r>
          </a:p>
          <a:p>
            <a:r>
              <a:rPr lang="en-US" sz="2800">
                <a:solidFill>
                  <a:srgbClr val="CC66FF"/>
                </a:solidFill>
              </a:rPr>
              <a:t>Interests</a:t>
            </a:r>
          </a:p>
          <a:p>
            <a:r>
              <a:rPr lang="en-US" sz="2800">
                <a:solidFill>
                  <a:srgbClr val="CC66FF"/>
                </a:solidFill>
              </a:rPr>
              <a:t>Likes and dislikes</a:t>
            </a:r>
          </a:p>
          <a:p>
            <a:r>
              <a:rPr lang="en-US" sz="2800">
                <a:solidFill>
                  <a:srgbClr val="CC66FF"/>
                </a:solidFill>
              </a:rPr>
              <a:t>Talents and abilities</a:t>
            </a:r>
          </a:p>
          <a:p>
            <a:r>
              <a:rPr lang="en-US" sz="2800">
                <a:solidFill>
                  <a:srgbClr val="CC66FF"/>
                </a:solidFill>
              </a:rPr>
              <a:t>Values and Beliefs</a:t>
            </a:r>
          </a:p>
          <a:p>
            <a:r>
              <a:rPr lang="en-US" sz="2800">
                <a:solidFill>
                  <a:srgbClr val="CC66FF"/>
                </a:solidFill>
              </a:rPr>
              <a:t>Goals</a:t>
            </a:r>
          </a:p>
        </p:txBody>
      </p:sp>
      <p:pic>
        <p:nvPicPr>
          <p:cNvPr id="8197" name="Picture 5" descr="j0299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86200"/>
            <a:ext cx="1100138" cy="1804988"/>
          </a:xfrm>
          <a:prstGeom prst="rect">
            <a:avLst/>
          </a:prstGeom>
          <a:noFill/>
        </p:spPr>
      </p:pic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7239000" y="3886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5562600" y="38862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5105400" y="5334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162800" y="5486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02" name="Picture 10" descr="MCj04246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971800"/>
            <a:ext cx="1120775" cy="1138238"/>
          </a:xfrm>
          <a:prstGeom prst="rect">
            <a:avLst/>
          </a:prstGeom>
          <a:noFill/>
        </p:spPr>
      </p:pic>
      <p:pic>
        <p:nvPicPr>
          <p:cNvPr id="8203" name="Picture 11" descr="MCj039828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2895600"/>
            <a:ext cx="1414462" cy="1624013"/>
          </a:xfrm>
          <a:prstGeom prst="rect">
            <a:avLst/>
          </a:prstGeom>
          <a:noFill/>
        </p:spPr>
      </p:pic>
      <p:pic>
        <p:nvPicPr>
          <p:cNvPr id="8204" name="Picture 12" descr="MCj041308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5638800"/>
            <a:ext cx="1454150" cy="930275"/>
          </a:xfrm>
          <a:prstGeom prst="rect">
            <a:avLst/>
          </a:prstGeom>
          <a:noFill/>
        </p:spPr>
      </p:pic>
      <p:pic>
        <p:nvPicPr>
          <p:cNvPr id="8205" name="Picture 13" descr="MCj041501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9375" y="5486400"/>
            <a:ext cx="1444625" cy="1217613"/>
          </a:xfrm>
          <a:prstGeom prst="rect">
            <a:avLst/>
          </a:prstGeom>
          <a:noFill/>
        </p:spPr>
      </p:pic>
      <p:pic>
        <p:nvPicPr>
          <p:cNvPr id="8206" name="Picture 14" descr="MCj0439841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2743200"/>
            <a:ext cx="1071563" cy="1092200"/>
          </a:xfrm>
          <a:prstGeom prst="rect">
            <a:avLst/>
          </a:prstGeom>
          <a:noFill/>
        </p:spPr>
      </p:pic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6629400" y="3505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Qualities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describe how a person thinks, feels, and behaves.  A person with good character demonstrates responsibility, honesty and respect.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character says A LOT about you!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gel design template">
  <a:themeElements>
    <a:clrScheme name="Blue gel design templat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Blue gel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gel design templat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gel design templat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gel design templat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gel design template</Template>
  <TotalTime>224</TotalTime>
  <Words>834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Blue gel design template</vt:lpstr>
      <vt:lpstr>Mental and Emotional Health Ch. 3 Glencoe Health Book</vt:lpstr>
      <vt:lpstr>Mental/Emotional Health</vt:lpstr>
      <vt:lpstr>Characteristics of Good Mental Health</vt:lpstr>
      <vt:lpstr>Love and Compassion:</vt:lpstr>
      <vt:lpstr>The Pyramid of Needs</vt:lpstr>
      <vt:lpstr>Meeting Your Needs </vt:lpstr>
      <vt:lpstr>Your Personality</vt:lpstr>
      <vt:lpstr>Personal Identity</vt:lpstr>
      <vt:lpstr>Character</vt:lpstr>
      <vt:lpstr>Traits of good character:</vt:lpstr>
      <vt:lpstr>Developmental Assets</vt:lpstr>
      <vt:lpstr>Developmental Assets Cont.</vt:lpstr>
      <vt:lpstr>How to have a Healthy Identity</vt:lpstr>
      <vt:lpstr>Self Esteem</vt:lpstr>
      <vt:lpstr>Emotions</vt:lpstr>
      <vt:lpstr>Managing Emotions</vt:lpstr>
      <vt:lpstr>Defense Mechanisms</vt:lpstr>
      <vt:lpstr>Works Cited  </vt:lpstr>
    </vt:vector>
  </TitlesOfParts>
  <Company>HOME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and Emotional Health Ch. 7</dc:title>
  <dc:creator>KIMBERLY M TEAGUE</dc:creator>
  <cp:lastModifiedBy>kmscott</cp:lastModifiedBy>
  <cp:revision>11</cp:revision>
  <dcterms:created xsi:type="dcterms:W3CDTF">2007-01-12T01:26:59Z</dcterms:created>
  <dcterms:modified xsi:type="dcterms:W3CDTF">2013-01-18T13:44:49Z</dcterms:modified>
</cp:coreProperties>
</file>